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79" r:id="rId2"/>
    <p:sldId id="356" r:id="rId3"/>
    <p:sldId id="357" r:id="rId4"/>
    <p:sldId id="359" r:id="rId5"/>
    <p:sldId id="360" r:id="rId6"/>
    <p:sldId id="361" r:id="rId7"/>
    <p:sldId id="362" r:id="rId8"/>
    <p:sldId id="358" r:id="rId9"/>
    <p:sldId id="372" r:id="rId10"/>
    <p:sldId id="373" r:id="rId11"/>
    <p:sldId id="374" r:id="rId12"/>
    <p:sldId id="376" r:id="rId13"/>
    <p:sldId id="377" r:id="rId14"/>
    <p:sldId id="378"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1" autoAdjust="0"/>
    <p:restoredTop sz="94660"/>
  </p:normalViewPr>
  <p:slideViewPr>
    <p:cSldViewPr snapToGrid="0">
      <p:cViewPr varScale="1">
        <p:scale>
          <a:sx n="96" d="100"/>
          <a:sy n="96" d="100"/>
        </p:scale>
        <p:origin x="67"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8653E-2345-4013-A0FE-E35D40300301}" type="datetimeFigureOut">
              <a:rPr kumimoji="1" lang="ja-JP" altLang="en-US" smtClean="0"/>
              <a:t>2020/7/15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C4A18-FD93-4832-BEAB-B383DB238E2D}" type="slidenum">
              <a:rPr kumimoji="1" lang="ja-JP" altLang="en-US" smtClean="0"/>
              <a:t>‹#›</a:t>
            </a:fld>
            <a:endParaRPr kumimoji="1" lang="ja-JP" altLang="en-US"/>
          </a:p>
        </p:txBody>
      </p:sp>
    </p:spTree>
    <p:extLst>
      <p:ext uri="{BB962C8B-B14F-4D97-AF65-F5344CB8AC3E}">
        <p14:creationId xmlns:p14="http://schemas.microsoft.com/office/powerpoint/2010/main" val="229081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8E6E9-6150-4C8E-9FA7-419AD1ACA56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67CD600-52FE-42C2-998C-1BB1D45B9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BEE50B8-8F86-469D-BE00-8BFC237FE741}"/>
              </a:ext>
            </a:extLst>
          </p:cNvPr>
          <p:cNvSpPr>
            <a:spLocks noGrp="1"/>
          </p:cNvSpPr>
          <p:nvPr>
            <p:ph type="dt" sz="half" idx="10"/>
          </p:nvPr>
        </p:nvSpPr>
        <p:spPr/>
        <p:txBody>
          <a:bodyPr/>
          <a:lstStyle/>
          <a:p>
            <a:fld id="{91B84D0C-A254-4992-B4B8-8ADB9118950F}"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C23A70CC-26C8-457C-A57B-A3E48C2A9A8D}"/>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E04F83E2-9BA4-4EF1-B4D0-CAEDFCB4812A}"/>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390506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5EA78-5F37-4955-A1F8-DE61EA8E05A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C3EC85-CABB-4FE1-AD4F-2EA0B4CA3A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89EA7D-A505-4AEE-A160-5B7A195A44F2}"/>
              </a:ext>
            </a:extLst>
          </p:cNvPr>
          <p:cNvSpPr>
            <a:spLocks noGrp="1"/>
          </p:cNvSpPr>
          <p:nvPr>
            <p:ph type="dt" sz="half" idx="10"/>
          </p:nvPr>
        </p:nvSpPr>
        <p:spPr/>
        <p:txBody>
          <a:bodyPr/>
          <a:lstStyle/>
          <a:p>
            <a:fld id="{14B24F3B-7E9F-4D79-A517-00A3E55CD7B9}"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8852A7CF-22F7-4EFB-8056-1A304E0BAC85}"/>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D7F1CD74-1BDA-40F8-A1EC-B8ECA3A4B0F6}"/>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147245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35A42E-8367-4B60-B8B0-3B5A6740FD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978300-2FBF-440F-A639-7BC32F97F5B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BF0C95-115F-4BDC-80BC-2BACF1ADCF09}"/>
              </a:ext>
            </a:extLst>
          </p:cNvPr>
          <p:cNvSpPr>
            <a:spLocks noGrp="1"/>
          </p:cNvSpPr>
          <p:nvPr>
            <p:ph type="dt" sz="half" idx="10"/>
          </p:nvPr>
        </p:nvSpPr>
        <p:spPr/>
        <p:txBody>
          <a:bodyPr/>
          <a:lstStyle/>
          <a:p>
            <a:fld id="{0AC18F90-D739-430D-9553-768031B16ECE}"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6AADB730-A244-40E4-B759-923EC91FCF1C}"/>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CE69BAC6-62E6-4847-887D-4436FDBCCF2F}"/>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6790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308FE-34D7-4E05-BEB5-BBEAB409B3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FBE00D-9F9E-4757-8266-7EB5704DB1B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F0622A-F821-4855-8EC3-D757638563CF}"/>
              </a:ext>
            </a:extLst>
          </p:cNvPr>
          <p:cNvSpPr>
            <a:spLocks noGrp="1"/>
          </p:cNvSpPr>
          <p:nvPr>
            <p:ph type="dt" sz="half" idx="10"/>
          </p:nvPr>
        </p:nvSpPr>
        <p:spPr/>
        <p:txBody>
          <a:bodyPr/>
          <a:lstStyle/>
          <a:p>
            <a:fld id="{E4FD9D8E-5E2B-4743-898A-583548678D36}"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FF9AA3F1-ADE1-47BB-AF83-ADFD81E141EC}"/>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3D416E61-8992-4EF3-A3A2-34C04E0202B4}"/>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391776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A6B8E-E7E0-4C83-ADA2-76DE620D6EF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7011AF-4D49-48A8-A105-209E0398E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6BA6AE4-9B4B-4BEF-930B-AC8044D6FFF6}"/>
              </a:ext>
            </a:extLst>
          </p:cNvPr>
          <p:cNvSpPr>
            <a:spLocks noGrp="1"/>
          </p:cNvSpPr>
          <p:nvPr>
            <p:ph type="dt" sz="half" idx="10"/>
          </p:nvPr>
        </p:nvSpPr>
        <p:spPr/>
        <p:txBody>
          <a:bodyPr/>
          <a:lstStyle/>
          <a:p>
            <a:fld id="{75CE63F1-568E-4557-9BB3-96FC7BDDEBE6}"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F7BDA61E-0440-4665-86DA-D2419905EF2E}"/>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58BD4AC1-3780-435D-B6A3-52535DCB2D89}"/>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421501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5F9D3-55EC-4415-953C-B14BCEF196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21299F-BED7-4A04-8F19-3540BC81B3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6CAE1A-7DBB-4F41-A041-7707C53BF27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2E27A9-1611-4B22-A2E0-F1E447548123}"/>
              </a:ext>
            </a:extLst>
          </p:cNvPr>
          <p:cNvSpPr>
            <a:spLocks noGrp="1"/>
          </p:cNvSpPr>
          <p:nvPr>
            <p:ph type="dt" sz="half" idx="10"/>
          </p:nvPr>
        </p:nvSpPr>
        <p:spPr/>
        <p:txBody>
          <a:bodyPr/>
          <a:lstStyle/>
          <a:p>
            <a:fld id="{E30268A1-7F68-4536-BCFB-8A25B41DF732}" type="datetime1">
              <a:rPr kumimoji="1" lang="ja-JP" altLang="en-US" smtClean="0"/>
              <a:t>2020/7/15</a:t>
            </a:fld>
            <a:endParaRPr kumimoji="1" lang="ja-JP" altLang="en-US"/>
          </a:p>
        </p:txBody>
      </p:sp>
      <p:sp>
        <p:nvSpPr>
          <p:cNvPr id="6" name="フッター プレースホルダー 5">
            <a:extLst>
              <a:ext uri="{FF2B5EF4-FFF2-40B4-BE49-F238E27FC236}">
                <a16:creationId xmlns:a16="http://schemas.microsoft.com/office/drawing/2014/main" id="{48BA9497-7624-4147-BBED-0A9E1E55484E}"/>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7" name="スライド番号プレースホルダー 6">
            <a:extLst>
              <a:ext uri="{FF2B5EF4-FFF2-40B4-BE49-F238E27FC236}">
                <a16:creationId xmlns:a16="http://schemas.microsoft.com/office/drawing/2014/main" id="{33654C76-6090-4D55-84CE-643116D3060A}"/>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299792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59CAF-C4DA-43EB-869B-2561BF625D9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3851B8-3CA5-42D3-AE84-593E014DE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9A5B3A-65E4-4C33-8E67-B49D319DD1F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140CF01-C492-4DFF-95A6-BBB94BFC8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DA7F1F9-496E-4A25-AEC5-0B3C38AC1FB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DD2CA0-5DFC-43FA-9E81-7A9EBC6B03B4}"/>
              </a:ext>
            </a:extLst>
          </p:cNvPr>
          <p:cNvSpPr>
            <a:spLocks noGrp="1"/>
          </p:cNvSpPr>
          <p:nvPr>
            <p:ph type="dt" sz="half" idx="10"/>
          </p:nvPr>
        </p:nvSpPr>
        <p:spPr/>
        <p:txBody>
          <a:bodyPr/>
          <a:lstStyle/>
          <a:p>
            <a:fld id="{F4D64557-D286-4E8E-8F38-27BF96A5305B}" type="datetime1">
              <a:rPr kumimoji="1" lang="ja-JP" altLang="en-US" smtClean="0"/>
              <a:t>2020/7/15</a:t>
            </a:fld>
            <a:endParaRPr kumimoji="1" lang="ja-JP" altLang="en-US"/>
          </a:p>
        </p:txBody>
      </p:sp>
      <p:sp>
        <p:nvSpPr>
          <p:cNvPr id="8" name="フッター プレースホルダー 7">
            <a:extLst>
              <a:ext uri="{FF2B5EF4-FFF2-40B4-BE49-F238E27FC236}">
                <a16:creationId xmlns:a16="http://schemas.microsoft.com/office/drawing/2014/main" id="{05F87EE6-A0B3-45DD-82D5-81D54EA85208}"/>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9" name="スライド番号プレースホルダー 8">
            <a:extLst>
              <a:ext uri="{FF2B5EF4-FFF2-40B4-BE49-F238E27FC236}">
                <a16:creationId xmlns:a16="http://schemas.microsoft.com/office/drawing/2014/main" id="{7CD66375-AFA8-41B9-B88A-37C54550A744}"/>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257207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95E13-2F02-4D46-BDF6-D509AEE65A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5CB54E5-ABDA-44CF-8485-C54A3963314A}"/>
              </a:ext>
            </a:extLst>
          </p:cNvPr>
          <p:cNvSpPr>
            <a:spLocks noGrp="1"/>
          </p:cNvSpPr>
          <p:nvPr>
            <p:ph type="dt" sz="half" idx="10"/>
          </p:nvPr>
        </p:nvSpPr>
        <p:spPr/>
        <p:txBody>
          <a:bodyPr/>
          <a:lstStyle/>
          <a:p>
            <a:fld id="{C7508647-3161-4CC7-B0B0-A198399EC653}" type="datetime1">
              <a:rPr kumimoji="1" lang="ja-JP" altLang="en-US" smtClean="0"/>
              <a:t>2020/7/15</a:t>
            </a:fld>
            <a:endParaRPr kumimoji="1" lang="ja-JP" altLang="en-US"/>
          </a:p>
        </p:txBody>
      </p:sp>
      <p:sp>
        <p:nvSpPr>
          <p:cNvPr id="4" name="フッター プレースホルダー 3">
            <a:extLst>
              <a:ext uri="{FF2B5EF4-FFF2-40B4-BE49-F238E27FC236}">
                <a16:creationId xmlns:a16="http://schemas.microsoft.com/office/drawing/2014/main" id="{D4DD2181-0E12-4923-8074-39327D47E743}"/>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5" name="スライド番号プレースホルダー 4">
            <a:extLst>
              <a:ext uri="{FF2B5EF4-FFF2-40B4-BE49-F238E27FC236}">
                <a16:creationId xmlns:a16="http://schemas.microsoft.com/office/drawing/2014/main" id="{9B9F215F-9992-4B04-AB74-71ECDAD8DF5D}"/>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238744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BAE429-AC78-460D-996E-403BF24208ED}"/>
              </a:ext>
            </a:extLst>
          </p:cNvPr>
          <p:cNvSpPr>
            <a:spLocks noGrp="1"/>
          </p:cNvSpPr>
          <p:nvPr>
            <p:ph type="dt" sz="half" idx="10"/>
          </p:nvPr>
        </p:nvSpPr>
        <p:spPr/>
        <p:txBody>
          <a:bodyPr/>
          <a:lstStyle/>
          <a:p>
            <a:fld id="{37A8A173-C067-46B5-BFC3-106A4A3CCD2A}" type="datetime1">
              <a:rPr kumimoji="1" lang="ja-JP" altLang="en-US" smtClean="0"/>
              <a:t>2020/7/15</a:t>
            </a:fld>
            <a:endParaRPr kumimoji="1" lang="ja-JP" altLang="en-US"/>
          </a:p>
        </p:txBody>
      </p:sp>
      <p:sp>
        <p:nvSpPr>
          <p:cNvPr id="3" name="フッター プレースホルダー 2">
            <a:extLst>
              <a:ext uri="{FF2B5EF4-FFF2-40B4-BE49-F238E27FC236}">
                <a16:creationId xmlns:a16="http://schemas.microsoft.com/office/drawing/2014/main" id="{38B05B8E-3052-40CF-8D2D-9D7463B9C477}"/>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4" name="スライド番号プレースホルダー 3">
            <a:extLst>
              <a:ext uri="{FF2B5EF4-FFF2-40B4-BE49-F238E27FC236}">
                <a16:creationId xmlns:a16="http://schemas.microsoft.com/office/drawing/2014/main" id="{8E0495EA-7B47-4870-A72D-6EF5155B0B37}"/>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13520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7F3A7-27B8-4A22-B598-A6080896F0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A3504E-A3A8-4EDE-B24E-DFBCA3450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79283C-2622-4E09-A4CD-4643A82B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619954-4759-416A-9CFF-053C6CA51CCD}"/>
              </a:ext>
            </a:extLst>
          </p:cNvPr>
          <p:cNvSpPr>
            <a:spLocks noGrp="1"/>
          </p:cNvSpPr>
          <p:nvPr>
            <p:ph type="dt" sz="half" idx="10"/>
          </p:nvPr>
        </p:nvSpPr>
        <p:spPr/>
        <p:txBody>
          <a:bodyPr/>
          <a:lstStyle/>
          <a:p>
            <a:fld id="{7BDA7E3C-E1C9-42A6-9DCA-446F9EEEAC6A}" type="datetime1">
              <a:rPr kumimoji="1" lang="ja-JP" altLang="en-US" smtClean="0"/>
              <a:t>2020/7/15</a:t>
            </a:fld>
            <a:endParaRPr kumimoji="1" lang="ja-JP" altLang="en-US"/>
          </a:p>
        </p:txBody>
      </p:sp>
      <p:sp>
        <p:nvSpPr>
          <p:cNvPr id="6" name="フッター プレースホルダー 5">
            <a:extLst>
              <a:ext uri="{FF2B5EF4-FFF2-40B4-BE49-F238E27FC236}">
                <a16:creationId xmlns:a16="http://schemas.microsoft.com/office/drawing/2014/main" id="{203265E5-3144-4C09-ABB1-FDB53EE528EE}"/>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7" name="スライド番号プレースホルダー 6">
            <a:extLst>
              <a:ext uri="{FF2B5EF4-FFF2-40B4-BE49-F238E27FC236}">
                <a16:creationId xmlns:a16="http://schemas.microsoft.com/office/drawing/2014/main" id="{49E49C84-A556-4F69-87FB-6D9E170DD63C}"/>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27359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E28235-678A-45C8-A1DE-084138B170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06B968-5FE4-4244-B99E-ABA9DFBF6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78CB183-A1C5-4A4F-9D92-F7096A5A2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018D41E-E8C2-4D91-8CCA-A561D95BF848}"/>
              </a:ext>
            </a:extLst>
          </p:cNvPr>
          <p:cNvSpPr>
            <a:spLocks noGrp="1"/>
          </p:cNvSpPr>
          <p:nvPr>
            <p:ph type="dt" sz="half" idx="10"/>
          </p:nvPr>
        </p:nvSpPr>
        <p:spPr/>
        <p:txBody>
          <a:bodyPr/>
          <a:lstStyle/>
          <a:p>
            <a:fld id="{90442AD1-E430-43BA-826C-26DE31B4AE92}" type="datetime1">
              <a:rPr kumimoji="1" lang="ja-JP" altLang="en-US" smtClean="0"/>
              <a:t>2020/7/15</a:t>
            </a:fld>
            <a:endParaRPr kumimoji="1" lang="ja-JP" altLang="en-US"/>
          </a:p>
        </p:txBody>
      </p:sp>
      <p:sp>
        <p:nvSpPr>
          <p:cNvPr id="6" name="フッター プレースホルダー 5">
            <a:extLst>
              <a:ext uri="{FF2B5EF4-FFF2-40B4-BE49-F238E27FC236}">
                <a16:creationId xmlns:a16="http://schemas.microsoft.com/office/drawing/2014/main" id="{5A254E60-4D77-4AF8-9480-983548DBB297}"/>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7" name="スライド番号プレースホルダー 6">
            <a:extLst>
              <a:ext uri="{FF2B5EF4-FFF2-40B4-BE49-F238E27FC236}">
                <a16:creationId xmlns:a16="http://schemas.microsoft.com/office/drawing/2014/main" id="{5C146AA5-7643-45B7-9AB2-52C70F018CBD}"/>
              </a:ext>
            </a:extLst>
          </p:cNvPr>
          <p:cNvSpPr>
            <a:spLocks noGrp="1"/>
          </p:cNvSpPr>
          <p:nvPr>
            <p:ph type="sldNum" sz="quarter" idx="12"/>
          </p:nvPr>
        </p:nvSpPr>
        <p:spPr/>
        <p:txBody>
          <a:body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365739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1394D1-FB0F-4620-9D33-4534542A5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513FB7-657A-4FDF-B562-D75AE1574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AD7CF4-6134-463A-AF47-21090B751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30A26-93A4-44F5-96C2-48AA00911D53}" type="datetime1">
              <a:rPr kumimoji="1" lang="ja-JP" altLang="en-US" smtClean="0"/>
              <a:t>2020/7/15</a:t>
            </a:fld>
            <a:endParaRPr kumimoji="1" lang="ja-JP" altLang="en-US"/>
          </a:p>
        </p:txBody>
      </p:sp>
      <p:sp>
        <p:nvSpPr>
          <p:cNvPr id="5" name="フッター プレースホルダー 4">
            <a:extLst>
              <a:ext uri="{FF2B5EF4-FFF2-40B4-BE49-F238E27FC236}">
                <a16:creationId xmlns:a16="http://schemas.microsoft.com/office/drawing/2014/main" id="{A4D795CD-84F2-467F-8DD8-73F35C7B7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r>
              <a:rPr kumimoji="1" lang="ja-JP" altLang="en-US"/>
              <a:t>　</a:t>
            </a:r>
            <a:r>
              <a:rPr kumimoji="1" lang="en-US" altLang="ja-JP"/>
              <a:t>Prof Yukari Shirota, Gakushuin University, 2020</a:t>
            </a:r>
            <a:endParaRPr kumimoji="1" lang="ja-JP" altLang="en-US"/>
          </a:p>
        </p:txBody>
      </p:sp>
      <p:sp>
        <p:nvSpPr>
          <p:cNvPr id="6" name="スライド番号プレースホルダー 5">
            <a:extLst>
              <a:ext uri="{FF2B5EF4-FFF2-40B4-BE49-F238E27FC236}">
                <a16:creationId xmlns:a16="http://schemas.microsoft.com/office/drawing/2014/main" id="{5D142B43-E16C-4968-BB9B-131F56D0F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45CFC-8DDF-43AB-8976-573545D78600}" type="slidenum">
              <a:rPr kumimoji="1" lang="ja-JP" altLang="en-US" smtClean="0"/>
              <a:t>‹#›</a:t>
            </a:fld>
            <a:endParaRPr kumimoji="1" lang="ja-JP" altLang="en-US"/>
          </a:p>
        </p:txBody>
      </p:sp>
    </p:spTree>
    <p:extLst>
      <p:ext uri="{BB962C8B-B14F-4D97-AF65-F5344CB8AC3E}">
        <p14:creationId xmlns:p14="http://schemas.microsoft.com/office/powerpoint/2010/main" val="53540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ksp-sp.com/open_data/topics/2020/0430.pdf" TargetMode="External"/><Relationship Id="rId2" Type="http://schemas.openxmlformats.org/officeDocument/2006/relationships/hyperlink" Target="https://souken.shikigaku.jp/4258/"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antei.go.jp/jp/98_abe/statement/2020/0407kaike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B2508-985F-4B92-BF36-3C88E8247D02}"/>
              </a:ext>
            </a:extLst>
          </p:cNvPr>
          <p:cNvSpPr>
            <a:spLocks noGrp="1"/>
          </p:cNvSpPr>
          <p:nvPr>
            <p:ph type="ctrTitle"/>
          </p:nvPr>
        </p:nvSpPr>
        <p:spPr/>
        <p:txBody>
          <a:bodyPr>
            <a:normAutofit/>
          </a:bodyPr>
          <a:lstStyle/>
          <a:p>
            <a:r>
              <a:rPr kumimoji="1" lang="ja-JP" altLang="en-US" sz="4800" dirty="0"/>
              <a:t>分散分析</a:t>
            </a:r>
            <a:br>
              <a:rPr kumimoji="1" lang="en-US" altLang="ja-JP" sz="4800" dirty="0"/>
            </a:br>
            <a:r>
              <a:rPr kumimoji="1" lang="ja-JP" altLang="en-US" sz="4800" dirty="0"/>
              <a:t>コロナ期のホットケーキの売上</a:t>
            </a:r>
          </a:p>
        </p:txBody>
      </p:sp>
      <p:sp>
        <p:nvSpPr>
          <p:cNvPr id="3" name="字幕 2">
            <a:extLst>
              <a:ext uri="{FF2B5EF4-FFF2-40B4-BE49-F238E27FC236}">
                <a16:creationId xmlns:a16="http://schemas.microsoft.com/office/drawing/2014/main" id="{712299E4-846B-47ED-82BC-DE8BE6F19507}"/>
              </a:ext>
            </a:extLst>
          </p:cNvPr>
          <p:cNvSpPr>
            <a:spLocks noGrp="1"/>
          </p:cNvSpPr>
          <p:nvPr>
            <p:ph type="subTitle" idx="1"/>
          </p:nvPr>
        </p:nvSpPr>
        <p:spPr/>
        <p:txBody>
          <a:bodyPr/>
          <a:lstStyle/>
          <a:p>
            <a:r>
              <a:rPr kumimoji="1" lang="en-US" altLang="ja-JP" dirty="0"/>
              <a:t>2020</a:t>
            </a:r>
            <a:r>
              <a:rPr kumimoji="1" lang="ja-JP" altLang="en-US" dirty="0"/>
              <a:t>年</a:t>
            </a:r>
            <a:r>
              <a:rPr kumimoji="1" lang="en-US" altLang="ja-JP" dirty="0"/>
              <a:t>7</a:t>
            </a:r>
            <a:r>
              <a:rPr kumimoji="1" lang="ja-JP" altLang="en-US" dirty="0"/>
              <a:t>月</a:t>
            </a:r>
            <a:r>
              <a:rPr kumimoji="1" lang="en-US" altLang="ja-JP" dirty="0"/>
              <a:t>15</a:t>
            </a:r>
            <a:r>
              <a:rPr kumimoji="1" lang="ja-JP" altLang="en-US" dirty="0"/>
              <a:t>日</a:t>
            </a:r>
            <a:endParaRPr kumimoji="1" lang="en-US" altLang="ja-JP" dirty="0"/>
          </a:p>
          <a:p>
            <a:r>
              <a:rPr kumimoji="1" lang="ja-JP" altLang="en-US" dirty="0"/>
              <a:t>学習院大学経済学部経営学科</a:t>
            </a:r>
            <a:endParaRPr kumimoji="1" lang="en-US" altLang="ja-JP" dirty="0"/>
          </a:p>
          <a:p>
            <a:r>
              <a:rPr lang="ja-JP" altLang="en-US" dirty="0"/>
              <a:t>白田由香利</a:t>
            </a:r>
            <a:endParaRPr kumimoji="1" lang="ja-JP" altLang="en-US" dirty="0"/>
          </a:p>
        </p:txBody>
      </p:sp>
      <p:sp>
        <p:nvSpPr>
          <p:cNvPr id="4" name="フッター プレースホルダー 3">
            <a:extLst>
              <a:ext uri="{FF2B5EF4-FFF2-40B4-BE49-F238E27FC236}">
                <a16:creationId xmlns:a16="http://schemas.microsoft.com/office/drawing/2014/main" id="{99F1FE30-992F-49DA-A6AA-E1B83E13F155}"/>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Tree>
    <p:extLst>
      <p:ext uri="{BB962C8B-B14F-4D97-AF65-F5344CB8AC3E}">
        <p14:creationId xmlns:p14="http://schemas.microsoft.com/office/powerpoint/2010/main" val="278102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F0312CD-EBFE-4F5F-8280-03F3EAECE868}"/>
              </a:ext>
            </a:extLst>
          </p:cNvPr>
          <p:cNvSpPr>
            <a:spLocks noGrp="1"/>
          </p:cNvSpPr>
          <p:nvPr>
            <p:ph type="title"/>
          </p:nvPr>
        </p:nvSpPr>
        <p:spPr/>
        <p:txBody>
          <a:bodyPr>
            <a:normAutofit fontScale="90000"/>
          </a:bodyPr>
          <a:lstStyle/>
          <a:p>
            <a:r>
              <a:rPr lang="en-US" altLang="ja-JP" sz="3200" dirty="0"/>
              <a:t>3</a:t>
            </a:r>
            <a:r>
              <a:rPr lang="ja-JP" altLang="en-US" sz="3200" dirty="0"/>
              <a:t>週間のみ，</a:t>
            </a:r>
            <a:r>
              <a:rPr lang="en-US" altLang="ja-JP" sz="3200" dirty="0"/>
              <a:t>3</a:t>
            </a:r>
            <a:r>
              <a:rPr lang="ja-JP" altLang="en-US" sz="3200" dirty="0"/>
              <a:t>品目に限定して</a:t>
            </a:r>
            <a:br>
              <a:rPr lang="en-US" altLang="ja-JP" sz="3200" dirty="0"/>
            </a:br>
            <a:r>
              <a:rPr lang="en-US" altLang="ja-JP" sz="3200" dirty="0">
                <a:solidFill>
                  <a:srgbClr val="FF0000"/>
                </a:solidFill>
              </a:rPr>
              <a:t>2</a:t>
            </a:r>
            <a:r>
              <a:rPr lang="ja-JP" altLang="en-US" sz="3200" dirty="0">
                <a:solidFill>
                  <a:srgbClr val="FF0000"/>
                </a:solidFill>
              </a:rPr>
              <a:t>元配置</a:t>
            </a:r>
            <a:r>
              <a:rPr lang="en-US" altLang="ja-JP" sz="3200" dirty="0">
                <a:solidFill>
                  <a:srgbClr val="FF0000"/>
                </a:solidFill>
              </a:rPr>
              <a:t>ANOVA</a:t>
            </a:r>
            <a:r>
              <a:rPr lang="ja-JP" altLang="en-US" sz="3200" dirty="0">
                <a:solidFill>
                  <a:srgbClr val="FF0000"/>
                </a:solidFill>
              </a:rPr>
              <a:t>繰り返し無し</a:t>
            </a:r>
            <a:br>
              <a:rPr lang="en-US" altLang="ja-JP" sz="3200" dirty="0"/>
            </a:br>
            <a:endParaRPr lang="ja-JP" altLang="en-US" sz="3200" dirty="0"/>
          </a:p>
        </p:txBody>
      </p:sp>
      <p:sp>
        <p:nvSpPr>
          <p:cNvPr id="4" name="フッター プレースホルダー 3">
            <a:extLst>
              <a:ext uri="{FF2B5EF4-FFF2-40B4-BE49-F238E27FC236}">
                <a16:creationId xmlns:a16="http://schemas.microsoft.com/office/drawing/2014/main" id="{23833E75-F4AD-4490-926F-E138304AC169}"/>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5" name="図 4">
            <a:extLst>
              <a:ext uri="{FF2B5EF4-FFF2-40B4-BE49-F238E27FC236}">
                <a16:creationId xmlns:a16="http://schemas.microsoft.com/office/drawing/2014/main" id="{38665A2D-74FC-49AA-9277-6992D5BDCE17}"/>
              </a:ext>
            </a:extLst>
          </p:cNvPr>
          <p:cNvPicPr>
            <a:picLocks noChangeAspect="1"/>
          </p:cNvPicPr>
          <p:nvPr/>
        </p:nvPicPr>
        <p:blipFill>
          <a:blip r:embed="rId2"/>
          <a:stretch>
            <a:fillRect/>
          </a:stretch>
        </p:blipFill>
        <p:spPr>
          <a:xfrm>
            <a:off x="1803195" y="1383274"/>
            <a:ext cx="6350205" cy="3816879"/>
          </a:xfrm>
          <a:prstGeom prst="rect">
            <a:avLst/>
          </a:prstGeom>
        </p:spPr>
      </p:pic>
      <p:sp>
        <p:nvSpPr>
          <p:cNvPr id="8" name="テキスト ボックス 7">
            <a:extLst>
              <a:ext uri="{FF2B5EF4-FFF2-40B4-BE49-F238E27FC236}">
                <a16:creationId xmlns:a16="http://schemas.microsoft.com/office/drawing/2014/main" id="{19BF1083-C068-4E0B-ABF7-EA2BD03FB2CB}"/>
              </a:ext>
            </a:extLst>
          </p:cNvPr>
          <p:cNvSpPr txBox="1"/>
          <p:nvPr/>
        </p:nvSpPr>
        <p:spPr>
          <a:xfrm>
            <a:off x="1735373" y="5292546"/>
            <a:ext cx="8060634" cy="923330"/>
          </a:xfrm>
          <a:prstGeom prst="rect">
            <a:avLst/>
          </a:prstGeom>
          <a:noFill/>
        </p:spPr>
        <p:txBody>
          <a:bodyPr wrap="square">
            <a:spAutoFit/>
          </a:bodyPr>
          <a:lstStyle/>
          <a:p>
            <a:r>
              <a:rPr lang="ja-JP" altLang="en-US" dirty="0"/>
              <a:t>従来の知見などで，交互作用が存在しないことが分かっている場合にのみ，繰り返し無し</a:t>
            </a:r>
            <a:r>
              <a:rPr lang="en-US" altLang="ja-JP" dirty="0"/>
              <a:t>2</a:t>
            </a:r>
            <a:r>
              <a:rPr lang="ja-JP" altLang="en-US" dirty="0"/>
              <a:t>元配列分散分析を使うことができる</a:t>
            </a:r>
            <a:r>
              <a:rPr lang="en-US" altLang="ja-JP" dirty="0"/>
              <a:t>(</a:t>
            </a:r>
            <a:r>
              <a:rPr lang="ja-JP" altLang="en-US" dirty="0"/>
              <a:t>交互作用が存在する場合，結果の信頼性が低い）</a:t>
            </a:r>
          </a:p>
        </p:txBody>
      </p:sp>
      <p:sp>
        <p:nvSpPr>
          <p:cNvPr id="2" name="テキスト ボックス 1">
            <a:extLst>
              <a:ext uri="{FF2B5EF4-FFF2-40B4-BE49-F238E27FC236}">
                <a16:creationId xmlns:a16="http://schemas.microsoft.com/office/drawing/2014/main" id="{536F0128-C8AB-404A-9FD6-CFFEABD1174B}"/>
              </a:ext>
            </a:extLst>
          </p:cNvPr>
          <p:cNvSpPr txBox="1"/>
          <p:nvPr/>
        </p:nvSpPr>
        <p:spPr>
          <a:xfrm>
            <a:off x="8817997" y="2902226"/>
            <a:ext cx="2723823" cy="646331"/>
          </a:xfrm>
          <a:prstGeom prst="rect">
            <a:avLst/>
          </a:prstGeom>
          <a:noFill/>
        </p:spPr>
        <p:txBody>
          <a:bodyPr wrap="none" rtlCol="0">
            <a:spAutoFit/>
          </a:bodyPr>
          <a:lstStyle/>
          <a:p>
            <a:r>
              <a:rPr lang="ja-JP" altLang="en-US" dirty="0"/>
              <a:t>ホットケーキが横ばいは</a:t>
            </a:r>
            <a:br>
              <a:rPr lang="en-US" altLang="ja-JP" dirty="0"/>
            </a:br>
            <a:r>
              <a:rPr lang="ja-JP" altLang="en-US" dirty="0"/>
              <a:t>品切れか？</a:t>
            </a:r>
            <a:endParaRPr kumimoji="1" lang="ja-JP" altLang="en-US" dirty="0"/>
          </a:p>
        </p:txBody>
      </p:sp>
    </p:spTree>
    <p:extLst>
      <p:ext uri="{BB962C8B-B14F-4D97-AF65-F5344CB8AC3E}">
        <p14:creationId xmlns:p14="http://schemas.microsoft.com/office/powerpoint/2010/main" val="396770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90B6374D-0B27-4B23-899C-0DDAD31554BF}"/>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6" name="図 5">
            <a:extLst>
              <a:ext uri="{FF2B5EF4-FFF2-40B4-BE49-F238E27FC236}">
                <a16:creationId xmlns:a16="http://schemas.microsoft.com/office/drawing/2014/main" id="{9F4156CF-A4F8-4051-B1AB-E5CBBA0FF955}"/>
              </a:ext>
            </a:extLst>
          </p:cNvPr>
          <p:cNvPicPr>
            <a:picLocks noChangeAspect="1"/>
          </p:cNvPicPr>
          <p:nvPr/>
        </p:nvPicPr>
        <p:blipFill>
          <a:blip r:embed="rId2"/>
          <a:stretch>
            <a:fillRect/>
          </a:stretch>
        </p:blipFill>
        <p:spPr>
          <a:xfrm>
            <a:off x="946536" y="490041"/>
            <a:ext cx="5325386" cy="5388284"/>
          </a:xfrm>
          <a:prstGeom prst="rect">
            <a:avLst/>
          </a:prstGeom>
        </p:spPr>
      </p:pic>
      <p:pic>
        <p:nvPicPr>
          <p:cNvPr id="8" name="図 7">
            <a:extLst>
              <a:ext uri="{FF2B5EF4-FFF2-40B4-BE49-F238E27FC236}">
                <a16:creationId xmlns:a16="http://schemas.microsoft.com/office/drawing/2014/main" id="{F3F342A7-54BC-4EFA-A2A4-561126DCD39B}"/>
              </a:ext>
            </a:extLst>
          </p:cNvPr>
          <p:cNvPicPr>
            <a:picLocks noChangeAspect="1"/>
          </p:cNvPicPr>
          <p:nvPr/>
        </p:nvPicPr>
        <p:blipFill>
          <a:blip r:embed="rId3"/>
          <a:stretch>
            <a:fillRect/>
          </a:stretch>
        </p:blipFill>
        <p:spPr>
          <a:xfrm>
            <a:off x="6650719" y="4325476"/>
            <a:ext cx="3836274" cy="292167"/>
          </a:xfrm>
          <a:prstGeom prst="rect">
            <a:avLst/>
          </a:prstGeom>
        </p:spPr>
      </p:pic>
      <p:pic>
        <p:nvPicPr>
          <p:cNvPr id="10" name="図 9">
            <a:extLst>
              <a:ext uri="{FF2B5EF4-FFF2-40B4-BE49-F238E27FC236}">
                <a16:creationId xmlns:a16="http://schemas.microsoft.com/office/drawing/2014/main" id="{4B878732-7873-4AFF-ADFD-24425D475092}"/>
              </a:ext>
            </a:extLst>
          </p:cNvPr>
          <p:cNvPicPr>
            <a:picLocks noChangeAspect="1"/>
          </p:cNvPicPr>
          <p:nvPr/>
        </p:nvPicPr>
        <p:blipFill>
          <a:blip r:embed="rId4"/>
          <a:stretch>
            <a:fillRect/>
          </a:stretch>
        </p:blipFill>
        <p:spPr>
          <a:xfrm>
            <a:off x="6728631" y="4693214"/>
            <a:ext cx="3823571" cy="1549753"/>
          </a:xfrm>
          <a:prstGeom prst="rect">
            <a:avLst/>
          </a:prstGeom>
        </p:spPr>
      </p:pic>
      <p:pic>
        <p:nvPicPr>
          <p:cNvPr id="12" name="図 11">
            <a:extLst>
              <a:ext uri="{FF2B5EF4-FFF2-40B4-BE49-F238E27FC236}">
                <a16:creationId xmlns:a16="http://schemas.microsoft.com/office/drawing/2014/main" id="{AA3B5FA3-7AC3-4A8F-BA0E-74BDEDF9630C}"/>
              </a:ext>
            </a:extLst>
          </p:cNvPr>
          <p:cNvPicPr>
            <a:picLocks noChangeAspect="1"/>
          </p:cNvPicPr>
          <p:nvPr/>
        </p:nvPicPr>
        <p:blipFill>
          <a:blip r:embed="rId5"/>
          <a:stretch>
            <a:fillRect/>
          </a:stretch>
        </p:blipFill>
        <p:spPr>
          <a:xfrm>
            <a:off x="6650719" y="1819876"/>
            <a:ext cx="3836274" cy="292167"/>
          </a:xfrm>
          <a:prstGeom prst="rect">
            <a:avLst/>
          </a:prstGeom>
        </p:spPr>
      </p:pic>
      <p:pic>
        <p:nvPicPr>
          <p:cNvPr id="14" name="図 13">
            <a:extLst>
              <a:ext uri="{FF2B5EF4-FFF2-40B4-BE49-F238E27FC236}">
                <a16:creationId xmlns:a16="http://schemas.microsoft.com/office/drawing/2014/main" id="{25377989-38F9-4AF3-AAF2-913B40FFDA3C}"/>
              </a:ext>
            </a:extLst>
          </p:cNvPr>
          <p:cNvPicPr>
            <a:picLocks noChangeAspect="1"/>
          </p:cNvPicPr>
          <p:nvPr/>
        </p:nvPicPr>
        <p:blipFill>
          <a:blip r:embed="rId6"/>
          <a:stretch>
            <a:fillRect/>
          </a:stretch>
        </p:blipFill>
        <p:spPr>
          <a:xfrm>
            <a:off x="6720585" y="2232030"/>
            <a:ext cx="3696542" cy="1549753"/>
          </a:xfrm>
          <a:prstGeom prst="rect">
            <a:avLst/>
          </a:prstGeom>
        </p:spPr>
      </p:pic>
      <p:sp>
        <p:nvSpPr>
          <p:cNvPr id="15" name="テキスト ボックス 14">
            <a:extLst>
              <a:ext uri="{FF2B5EF4-FFF2-40B4-BE49-F238E27FC236}">
                <a16:creationId xmlns:a16="http://schemas.microsoft.com/office/drawing/2014/main" id="{F1381DBB-32FE-4A78-AC45-913F4DECB849}"/>
              </a:ext>
            </a:extLst>
          </p:cNvPr>
          <p:cNvSpPr txBox="1"/>
          <p:nvPr/>
        </p:nvSpPr>
        <p:spPr>
          <a:xfrm>
            <a:off x="6720585" y="663649"/>
            <a:ext cx="3185487" cy="92333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dirty="0"/>
              <a:t>等分散性の検定</a:t>
            </a:r>
            <a:endParaRPr kumimoji="1" lang="en-US" altLang="ja-JP" dirty="0"/>
          </a:p>
          <a:p>
            <a:r>
              <a:rPr lang="ja-JP" altLang="en-US" dirty="0"/>
              <a:t>帰無仮説は棄却されない</a:t>
            </a:r>
            <a:endParaRPr lang="en-US" altLang="ja-JP" dirty="0"/>
          </a:p>
          <a:p>
            <a:r>
              <a:rPr kumimoji="1" lang="ja-JP" altLang="en-US" dirty="0"/>
              <a:t>等分散性は否定されなかった</a:t>
            </a:r>
          </a:p>
        </p:txBody>
      </p:sp>
    </p:spTree>
    <p:extLst>
      <p:ext uri="{BB962C8B-B14F-4D97-AF65-F5344CB8AC3E}">
        <p14:creationId xmlns:p14="http://schemas.microsoft.com/office/powerpoint/2010/main" val="140304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DF74998-EEBE-4E6D-B466-423F88A32DB0}"/>
              </a:ext>
            </a:extLst>
          </p:cNvPr>
          <p:cNvSpPr>
            <a:spLocks noGrp="1"/>
          </p:cNvSpPr>
          <p:nvPr>
            <p:ph type="title"/>
          </p:nvPr>
        </p:nvSpPr>
        <p:spPr/>
        <p:txBody>
          <a:bodyPr/>
          <a:lstStyle/>
          <a:p>
            <a:r>
              <a:rPr lang="ja-JP" altLang="en-US" dirty="0"/>
              <a:t>多重比較　</a:t>
            </a:r>
            <a:r>
              <a:rPr lang="en-US" altLang="ja-JP" dirty="0"/>
              <a:t>Tukey</a:t>
            </a:r>
            <a:r>
              <a:rPr lang="ja-JP" altLang="en-US" dirty="0"/>
              <a:t>法，</a:t>
            </a:r>
            <a:br>
              <a:rPr lang="en-US" altLang="ja-JP" dirty="0"/>
            </a:br>
            <a:r>
              <a:rPr lang="ja-JP" altLang="en-US" dirty="0"/>
              <a:t>有意水準</a:t>
            </a:r>
            <a:r>
              <a:rPr lang="en-US" altLang="ja-JP" dirty="0"/>
              <a:t>7</a:t>
            </a:r>
            <a:r>
              <a:rPr lang="ja-JP" altLang="en-US" dirty="0"/>
              <a:t>％</a:t>
            </a:r>
          </a:p>
        </p:txBody>
      </p:sp>
      <p:sp>
        <p:nvSpPr>
          <p:cNvPr id="2" name="フッター プレースホルダー 1">
            <a:extLst>
              <a:ext uri="{FF2B5EF4-FFF2-40B4-BE49-F238E27FC236}">
                <a16:creationId xmlns:a16="http://schemas.microsoft.com/office/drawing/2014/main" id="{BA1D372C-3138-4471-935F-0662E3E5B62F}"/>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6" name="図 5">
            <a:extLst>
              <a:ext uri="{FF2B5EF4-FFF2-40B4-BE49-F238E27FC236}">
                <a16:creationId xmlns:a16="http://schemas.microsoft.com/office/drawing/2014/main" id="{D186D39A-0C71-4736-899B-1026D9FC23D5}"/>
              </a:ext>
            </a:extLst>
          </p:cNvPr>
          <p:cNvPicPr>
            <a:picLocks noChangeAspect="1"/>
          </p:cNvPicPr>
          <p:nvPr/>
        </p:nvPicPr>
        <p:blipFill>
          <a:blip r:embed="rId2"/>
          <a:stretch>
            <a:fillRect/>
          </a:stretch>
        </p:blipFill>
        <p:spPr>
          <a:xfrm>
            <a:off x="5990314" y="731268"/>
            <a:ext cx="4584589" cy="2755631"/>
          </a:xfrm>
          <a:prstGeom prst="rect">
            <a:avLst/>
          </a:prstGeom>
        </p:spPr>
      </p:pic>
      <p:pic>
        <p:nvPicPr>
          <p:cNvPr id="4" name="図 3">
            <a:extLst>
              <a:ext uri="{FF2B5EF4-FFF2-40B4-BE49-F238E27FC236}">
                <a16:creationId xmlns:a16="http://schemas.microsoft.com/office/drawing/2014/main" id="{8ECD2AF6-6B3A-44C7-A316-F6089846A5C7}"/>
              </a:ext>
            </a:extLst>
          </p:cNvPr>
          <p:cNvPicPr>
            <a:picLocks noChangeAspect="1"/>
          </p:cNvPicPr>
          <p:nvPr/>
        </p:nvPicPr>
        <p:blipFill>
          <a:blip r:embed="rId3"/>
          <a:stretch>
            <a:fillRect/>
          </a:stretch>
        </p:blipFill>
        <p:spPr>
          <a:xfrm>
            <a:off x="513289" y="3586888"/>
            <a:ext cx="9346193" cy="2820510"/>
          </a:xfrm>
          <a:prstGeom prst="rect">
            <a:avLst/>
          </a:prstGeom>
        </p:spPr>
      </p:pic>
      <p:sp>
        <p:nvSpPr>
          <p:cNvPr id="7" name="テキスト ボックス 6">
            <a:extLst>
              <a:ext uri="{FF2B5EF4-FFF2-40B4-BE49-F238E27FC236}">
                <a16:creationId xmlns:a16="http://schemas.microsoft.com/office/drawing/2014/main" id="{3A09DA10-791D-4C43-B070-5823631B12F2}"/>
              </a:ext>
            </a:extLst>
          </p:cNvPr>
          <p:cNvSpPr txBox="1"/>
          <p:nvPr/>
        </p:nvSpPr>
        <p:spPr>
          <a:xfrm>
            <a:off x="683812" y="1690688"/>
            <a:ext cx="1928733" cy="1200329"/>
          </a:xfrm>
          <a:prstGeom prst="rect">
            <a:avLst/>
          </a:prstGeom>
          <a:noFill/>
        </p:spPr>
        <p:txBody>
          <a:bodyPr wrap="none" rtlCol="0">
            <a:spAutoFit/>
          </a:bodyPr>
          <a:lstStyle/>
          <a:p>
            <a:r>
              <a:rPr kumimoji="1" lang="ja-JP" altLang="en-US" dirty="0"/>
              <a:t>主因子１：品目</a:t>
            </a:r>
            <a:endParaRPr kumimoji="1" lang="en-US" altLang="ja-JP" dirty="0"/>
          </a:p>
          <a:p>
            <a:r>
              <a:rPr lang="en-US" altLang="ja-JP" dirty="0"/>
              <a:t>5</a:t>
            </a:r>
            <a:r>
              <a:rPr lang="ja-JP" altLang="en-US" dirty="0"/>
              <a:t>：パン</a:t>
            </a:r>
            <a:endParaRPr lang="en-US" altLang="ja-JP" dirty="0"/>
          </a:p>
          <a:p>
            <a:r>
              <a:rPr kumimoji="1" lang="en-US" altLang="ja-JP" dirty="0"/>
              <a:t>6</a:t>
            </a:r>
            <a:r>
              <a:rPr kumimoji="1" lang="ja-JP" altLang="en-US" dirty="0"/>
              <a:t>：ホットケーキ</a:t>
            </a:r>
            <a:endParaRPr kumimoji="1" lang="en-US" altLang="ja-JP" dirty="0"/>
          </a:p>
          <a:p>
            <a:r>
              <a:rPr lang="en-US" altLang="ja-JP" dirty="0"/>
              <a:t>7</a:t>
            </a:r>
            <a:r>
              <a:rPr lang="ja-JP" altLang="en-US" dirty="0"/>
              <a:t>：ケーキ</a:t>
            </a:r>
            <a:endParaRPr kumimoji="1" lang="ja-JP" altLang="en-US" dirty="0"/>
          </a:p>
        </p:txBody>
      </p:sp>
      <p:sp>
        <p:nvSpPr>
          <p:cNvPr id="3" name="テキスト ボックス 2">
            <a:extLst>
              <a:ext uri="{FF2B5EF4-FFF2-40B4-BE49-F238E27FC236}">
                <a16:creationId xmlns:a16="http://schemas.microsoft.com/office/drawing/2014/main" id="{5C2119B4-A6E1-415E-B613-1B4DAC9ADDE1}"/>
              </a:ext>
            </a:extLst>
          </p:cNvPr>
          <p:cNvSpPr txBox="1"/>
          <p:nvPr/>
        </p:nvSpPr>
        <p:spPr>
          <a:xfrm>
            <a:off x="9559240" y="4673977"/>
            <a:ext cx="2031325" cy="646331"/>
          </a:xfrm>
          <a:prstGeom prst="rect">
            <a:avLst/>
          </a:prstGeom>
          <a:noFill/>
        </p:spPr>
        <p:txBody>
          <a:bodyPr wrap="none" rtlCol="0">
            <a:spAutoFit/>
          </a:bodyPr>
          <a:lstStyle/>
          <a:p>
            <a:r>
              <a:rPr kumimoji="1" lang="ja-JP" altLang="en-US" dirty="0"/>
              <a:t>品目に関してのみ</a:t>
            </a:r>
            <a:endParaRPr kumimoji="1" lang="en-US" altLang="ja-JP" dirty="0"/>
          </a:p>
          <a:p>
            <a:r>
              <a:rPr lang="ja-JP" altLang="en-US" dirty="0"/>
              <a:t>帰無仮説棄却</a:t>
            </a:r>
            <a:endParaRPr kumimoji="1" lang="ja-JP" altLang="en-US" dirty="0"/>
          </a:p>
        </p:txBody>
      </p:sp>
    </p:spTree>
    <p:extLst>
      <p:ext uri="{BB962C8B-B14F-4D97-AF65-F5344CB8AC3E}">
        <p14:creationId xmlns:p14="http://schemas.microsoft.com/office/powerpoint/2010/main" val="370818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DF74998-EEBE-4E6D-B466-423F88A32DB0}"/>
              </a:ext>
            </a:extLst>
          </p:cNvPr>
          <p:cNvSpPr>
            <a:spLocks noGrp="1"/>
          </p:cNvSpPr>
          <p:nvPr>
            <p:ph type="title"/>
          </p:nvPr>
        </p:nvSpPr>
        <p:spPr/>
        <p:txBody>
          <a:bodyPr/>
          <a:lstStyle/>
          <a:p>
            <a:r>
              <a:rPr lang="ja-JP" altLang="en-US" dirty="0"/>
              <a:t>多重比較　</a:t>
            </a:r>
            <a:r>
              <a:rPr lang="en-US" altLang="ja-JP" dirty="0"/>
              <a:t>Tukey</a:t>
            </a:r>
            <a:r>
              <a:rPr lang="ja-JP" altLang="en-US" dirty="0"/>
              <a:t>法，</a:t>
            </a:r>
            <a:br>
              <a:rPr lang="en-US" altLang="ja-JP" dirty="0"/>
            </a:br>
            <a:r>
              <a:rPr lang="ja-JP" altLang="en-US" dirty="0"/>
              <a:t>有意水準</a:t>
            </a:r>
            <a:r>
              <a:rPr lang="en-US" altLang="ja-JP" dirty="0"/>
              <a:t>7</a:t>
            </a:r>
            <a:r>
              <a:rPr lang="ja-JP" altLang="en-US" dirty="0"/>
              <a:t>％</a:t>
            </a:r>
          </a:p>
        </p:txBody>
      </p:sp>
      <p:sp>
        <p:nvSpPr>
          <p:cNvPr id="2" name="フッター プレースホルダー 1">
            <a:extLst>
              <a:ext uri="{FF2B5EF4-FFF2-40B4-BE49-F238E27FC236}">
                <a16:creationId xmlns:a16="http://schemas.microsoft.com/office/drawing/2014/main" id="{BA1D372C-3138-4471-935F-0662E3E5B62F}"/>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6" name="図 5">
            <a:extLst>
              <a:ext uri="{FF2B5EF4-FFF2-40B4-BE49-F238E27FC236}">
                <a16:creationId xmlns:a16="http://schemas.microsoft.com/office/drawing/2014/main" id="{D186D39A-0C71-4736-899B-1026D9FC23D5}"/>
              </a:ext>
            </a:extLst>
          </p:cNvPr>
          <p:cNvPicPr>
            <a:picLocks noChangeAspect="1"/>
          </p:cNvPicPr>
          <p:nvPr/>
        </p:nvPicPr>
        <p:blipFill>
          <a:blip r:embed="rId2"/>
          <a:stretch>
            <a:fillRect/>
          </a:stretch>
        </p:blipFill>
        <p:spPr>
          <a:xfrm>
            <a:off x="5990314" y="731268"/>
            <a:ext cx="4584589" cy="2755631"/>
          </a:xfrm>
          <a:prstGeom prst="rect">
            <a:avLst/>
          </a:prstGeom>
        </p:spPr>
      </p:pic>
      <p:sp>
        <p:nvSpPr>
          <p:cNvPr id="7" name="テキスト ボックス 6">
            <a:extLst>
              <a:ext uri="{FF2B5EF4-FFF2-40B4-BE49-F238E27FC236}">
                <a16:creationId xmlns:a16="http://schemas.microsoft.com/office/drawing/2014/main" id="{3A09DA10-791D-4C43-B070-5823631B12F2}"/>
              </a:ext>
            </a:extLst>
          </p:cNvPr>
          <p:cNvSpPr txBox="1"/>
          <p:nvPr/>
        </p:nvSpPr>
        <p:spPr>
          <a:xfrm>
            <a:off x="1113475" y="4120157"/>
            <a:ext cx="71002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主因子１：品目に関して</a:t>
            </a:r>
            <a:endParaRPr kumimoji="1" lang="en-US" altLang="ja-JP" dirty="0"/>
          </a:p>
          <a:p>
            <a:r>
              <a:rPr lang="en-US" altLang="ja-JP" dirty="0"/>
              <a:t>5</a:t>
            </a:r>
            <a:r>
              <a:rPr lang="ja-JP" altLang="en-US" dirty="0"/>
              <a:t>：パンは，</a:t>
            </a:r>
            <a:r>
              <a:rPr lang="en-US" altLang="ja-JP" dirty="0"/>
              <a:t>7</a:t>
            </a:r>
            <a:r>
              <a:rPr lang="ja-JP" altLang="en-US" dirty="0"/>
              <a:t>：ケーキに対して母平均に有意差がある</a:t>
            </a:r>
            <a:endParaRPr kumimoji="1" lang="ja-JP" altLang="en-US" dirty="0"/>
          </a:p>
          <a:p>
            <a:r>
              <a:rPr kumimoji="1" lang="en-US" altLang="ja-JP" dirty="0"/>
              <a:t>6</a:t>
            </a:r>
            <a:r>
              <a:rPr kumimoji="1" lang="ja-JP" altLang="en-US" dirty="0"/>
              <a:t>：ホットケーキ</a:t>
            </a:r>
            <a:r>
              <a:rPr lang="ja-JP" altLang="en-US" dirty="0"/>
              <a:t>は，</a:t>
            </a:r>
            <a:r>
              <a:rPr lang="en-US" altLang="ja-JP" dirty="0"/>
              <a:t>7</a:t>
            </a:r>
            <a:r>
              <a:rPr lang="ja-JP" altLang="en-US" dirty="0"/>
              <a:t>：ケーキに対して母平均に有意差がある</a:t>
            </a:r>
            <a:endParaRPr kumimoji="1" lang="ja-JP" altLang="en-US" dirty="0"/>
          </a:p>
        </p:txBody>
      </p:sp>
      <p:pic>
        <p:nvPicPr>
          <p:cNvPr id="10" name="図 9">
            <a:extLst>
              <a:ext uri="{FF2B5EF4-FFF2-40B4-BE49-F238E27FC236}">
                <a16:creationId xmlns:a16="http://schemas.microsoft.com/office/drawing/2014/main" id="{9FD69357-C5B7-43E9-AFFB-5D506F7B9FB2}"/>
              </a:ext>
            </a:extLst>
          </p:cNvPr>
          <p:cNvPicPr>
            <a:picLocks noChangeAspect="1"/>
          </p:cNvPicPr>
          <p:nvPr/>
        </p:nvPicPr>
        <p:blipFill>
          <a:blip r:embed="rId3"/>
          <a:stretch>
            <a:fillRect/>
          </a:stretch>
        </p:blipFill>
        <p:spPr>
          <a:xfrm>
            <a:off x="1113475" y="3674817"/>
            <a:ext cx="8104446" cy="292167"/>
          </a:xfrm>
          <a:prstGeom prst="rect">
            <a:avLst/>
          </a:prstGeom>
        </p:spPr>
      </p:pic>
      <p:sp>
        <p:nvSpPr>
          <p:cNvPr id="11" name="テキスト ボックス 10">
            <a:extLst>
              <a:ext uri="{FF2B5EF4-FFF2-40B4-BE49-F238E27FC236}">
                <a16:creationId xmlns:a16="http://schemas.microsoft.com/office/drawing/2014/main" id="{73B695AF-94BC-4EBB-91B3-4C87D4355025}"/>
              </a:ext>
            </a:extLst>
          </p:cNvPr>
          <p:cNvSpPr txBox="1"/>
          <p:nvPr/>
        </p:nvSpPr>
        <p:spPr>
          <a:xfrm>
            <a:off x="1114804" y="5202861"/>
            <a:ext cx="710022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主因子２：期間に関して</a:t>
            </a:r>
            <a:endParaRPr kumimoji="1" lang="en-US" altLang="ja-JP" dirty="0"/>
          </a:p>
          <a:p>
            <a:r>
              <a:rPr lang="ja-JP" altLang="en-US" dirty="0"/>
              <a:t>１１：</a:t>
            </a:r>
            <a:r>
              <a:rPr lang="en-US" altLang="ja-JP" dirty="0"/>
              <a:t>4</a:t>
            </a:r>
            <a:r>
              <a:rPr lang="ja-JP" altLang="en-US" dirty="0"/>
              <a:t>月</a:t>
            </a:r>
            <a:r>
              <a:rPr lang="en-US" altLang="ja-JP" dirty="0"/>
              <a:t>6</a:t>
            </a:r>
            <a:r>
              <a:rPr lang="ja-JP" altLang="en-US" dirty="0"/>
              <a:t>日の週は，</a:t>
            </a:r>
            <a:r>
              <a:rPr lang="en-US" altLang="ja-JP" dirty="0"/>
              <a:t>13</a:t>
            </a:r>
            <a:r>
              <a:rPr lang="ja-JP" altLang="en-US" dirty="0"/>
              <a:t>：</a:t>
            </a:r>
            <a:r>
              <a:rPr lang="en-US" altLang="ja-JP" dirty="0"/>
              <a:t>4</a:t>
            </a:r>
            <a:r>
              <a:rPr lang="ja-JP" altLang="en-US" dirty="0"/>
              <a:t>月</a:t>
            </a:r>
            <a:r>
              <a:rPr lang="en-US" altLang="ja-JP" dirty="0"/>
              <a:t>20</a:t>
            </a:r>
            <a:r>
              <a:rPr lang="ja-JP" altLang="en-US" dirty="0"/>
              <a:t>日の週に対して母平均に有意差がある</a:t>
            </a:r>
            <a:endParaRPr kumimoji="1" lang="ja-JP" altLang="en-US" dirty="0"/>
          </a:p>
        </p:txBody>
      </p:sp>
    </p:spTree>
    <p:extLst>
      <p:ext uri="{BB962C8B-B14F-4D97-AF65-F5344CB8AC3E}">
        <p14:creationId xmlns:p14="http://schemas.microsoft.com/office/powerpoint/2010/main" val="18805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DFFDB5-1AB6-4814-9281-9992715ED4C1}"/>
              </a:ext>
            </a:extLst>
          </p:cNvPr>
          <p:cNvSpPr>
            <a:spLocks noGrp="1"/>
          </p:cNvSpPr>
          <p:nvPr>
            <p:ph type="title"/>
          </p:nvPr>
        </p:nvSpPr>
        <p:spPr/>
        <p:txBody>
          <a:bodyPr/>
          <a:lstStyle/>
          <a:p>
            <a:r>
              <a:rPr lang="ja-JP" altLang="en-US" dirty="0"/>
              <a:t>多重比較　</a:t>
            </a:r>
            <a:r>
              <a:rPr lang="en-US" altLang="ja-JP" dirty="0"/>
              <a:t>Bonferroni</a:t>
            </a:r>
            <a:r>
              <a:rPr lang="ja-JP" altLang="en-US" dirty="0"/>
              <a:t>法，</a:t>
            </a:r>
            <a:br>
              <a:rPr lang="en-US" altLang="ja-JP" dirty="0"/>
            </a:br>
            <a:r>
              <a:rPr lang="ja-JP" altLang="en-US" dirty="0"/>
              <a:t>有意水準</a:t>
            </a:r>
            <a:r>
              <a:rPr lang="en-US" altLang="ja-JP" dirty="0"/>
              <a:t>7</a:t>
            </a:r>
            <a:r>
              <a:rPr lang="ja-JP" altLang="en-US" dirty="0"/>
              <a:t>％</a:t>
            </a:r>
            <a:endParaRPr kumimoji="1" lang="ja-JP" altLang="en-US" dirty="0"/>
          </a:p>
        </p:txBody>
      </p:sp>
      <p:sp>
        <p:nvSpPr>
          <p:cNvPr id="3" name="フッター プレースホルダー 2">
            <a:extLst>
              <a:ext uri="{FF2B5EF4-FFF2-40B4-BE49-F238E27FC236}">
                <a16:creationId xmlns:a16="http://schemas.microsoft.com/office/drawing/2014/main" id="{E3FF828B-CE37-4B99-88E9-B58981123D83}"/>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5" name="図 4">
            <a:extLst>
              <a:ext uri="{FF2B5EF4-FFF2-40B4-BE49-F238E27FC236}">
                <a16:creationId xmlns:a16="http://schemas.microsoft.com/office/drawing/2014/main" id="{F7B87BFF-36DC-4984-9B47-D1655E28D1F2}"/>
              </a:ext>
            </a:extLst>
          </p:cNvPr>
          <p:cNvPicPr>
            <a:picLocks noChangeAspect="1"/>
          </p:cNvPicPr>
          <p:nvPr/>
        </p:nvPicPr>
        <p:blipFill>
          <a:blip r:embed="rId2"/>
          <a:stretch>
            <a:fillRect/>
          </a:stretch>
        </p:blipFill>
        <p:spPr>
          <a:xfrm>
            <a:off x="755373" y="2481694"/>
            <a:ext cx="9445486" cy="2685967"/>
          </a:xfrm>
          <a:prstGeom prst="rect">
            <a:avLst/>
          </a:prstGeom>
        </p:spPr>
      </p:pic>
      <p:sp>
        <p:nvSpPr>
          <p:cNvPr id="9" name="テキスト ボックス 8">
            <a:extLst>
              <a:ext uri="{FF2B5EF4-FFF2-40B4-BE49-F238E27FC236}">
                <a16:creationId xmlns:a16="http://schemas.microsoft.com/office/drawing/2014/main" id="{A0EBC6EA-9AAC-481D-836C-ECC36AFA1430}"/>
              </a:ext>
            </a:extLst>
          </p:cNvPr>
          <p:cNvSpPr txBox="1"/>
          <p:nvPr/>
        </p:nvSpPr>
        <p:spPr>
          <a:xfrm>
            <a:off x="924339" y="5392673"/>
            <a:ext cx="9276519" cy="646331"/>
          </a:xfrm>
          <a:prstGeom prst="rect">
            <a:avLst/>
          </a:prstGeom>
          <a:noFill/>
        </p:spPr>
        <p:txBody>
          <a:bodyPr wrap="square">
            <a:spAutoFit/>
          </a:bodyPr>
          <a:lstStyle/>
          <a:p>
            <a:r>
              <a:rPr lang="en-US" altLang="ja-JP" dirty="0"/>
              <a:t>Bonferroni</a:t>
            </a:r>
            <a:r>
              <a:rPr lang="ja-JP" altLang="en-US" dirty="0"/>
              <a:t>法の方が，</a:t>
            </a:r>
            <a:r>
              <a:rPr lang="en-US" altLang="ja-JP" dirty="0"/>
              <a:t>Tukey</a:t>
            </a:r>
            <a:r>
              <a:rPr lang="ja-JP" altLang="en-US" dirty="0"/>
              <a:t>法に比較して有意差がでにくい．有意水準の条件が厳しくなるため．</a:t>
            </a:r>
          </a:p>
        </p:txBody>
      </p:sp>
      <p:sp>
        <p:nvSpPr>
          <p:cNvPr id="4" name="正方形/長方形 3">
            <a:extLst>
              <a:ext uri="{FF2B5EF4-FFF2-40B4-BE49-F238E27FC236}">
                <a16:creationId xmlns:a16="http://schemas.microsoft.com/office/drawing/2014/main" id="{45665E71-60CF-435E-9AB3-2A0754C728CB}"/>
              </a:ext>
            </a:extLst>
          </p:cNvPr>
          <p:cNvSpPr/>
          <p:nvPr/>
        </p:nvSpPr>
        <p:spPr>
          <a:xfrm>
            <a:off x="5088835" y="4715123"/>
            <a:ext cx="691763" cy="452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422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49AD3-B91F-4B10-8AC4-8ACF1396B26D}"/>
              </a:ext>
            </a:extLst>
          </p:cNvPr>
          <p:cNvSpPr>
            <a:spLocks noGrp="1"/>
          </p:cNvSpPr>
          <p:nvPr>
            <p:ph type="title"/>
          </p:nvPr>
        </p:nvSpPr>
        <p:spPr/>
        <p:txBody>
          <a:bodyPr/>
          <a:lstStyle/>
          <a:p>
            <a:r>
              <a:rPr kumimoji="1" lang="ja-JP" altLang="en-US" dirty="0"/>
              <a:t>コロナ期の物品の売上の違いを見る</a:t>
            </a:r>
          </a:p>
        </p:txBody>
      </p:sp>
      <p:sp>
        <p:nvSpPr>
          <p:cNvPr id="3" name="コンテンツ プレースホルダー 2">
            <a:extLst>
              <a:ext uri="{FF2B5EF4-FFF2-40B4-BE49-F238E27FC236}">
                <a16:creationId xmlns:a16="http://schemas.microsoft.com/office/drawing/2014/main" id="{840B3814-F88E-4ACC-9EA2-11C3991E2386}"/>
              </a:ext>
            </a:extLst>
          </p:cNvPr>
          <p:cNvSpPr>
            <a:spLocks noGrp="1"/>
          </p:cNvSpPr>
          <p:nvPr>
            <p:ph idx="1"/>
          </p:nvPr>
        </p:nvSpPr>
        <p:spPr>
          <a:xfrm>
            <a:off x="838200" y="1825624"/>
            <a:ext cx="10515600" cy="4530725"/>
          </a:xfrm>
        </p:spPr>
        <p:txBody>
          <a:bodyPr>
            <a:normAutofit lnSpcReduction="10000"/>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sz="1800" dirty="0"/>
          </a:p>
          <a:p>
            <a:r>
              <a:rPr lang="ja-JP" altLang="en-US" sz="1800" dirty="0"/>
              <a:t>データ引用：識学総研</a:t>
            </a:r>
            <a:r>
              <a:rPr lang="en-US" altLang="ja-JP" sz="1800" dirty="0"/>
              <a:t>, </a:t>
            </a:r>
            <a:r>
              <a:rPr lang="ja-JP" altLang="en-US" sz="1800" dirty="0"/>
              <a:t>「</a:t>
            </a:r>
            <a:r>
              <a:rPr lang="ja-JP" altLang="en-US" sz="1800" b="1" dirty="0"/>
              <a:t>ホットケーキミックスはなぜ品薄になった？　コロナ禍での商機を支えた「攻め」のマーケティングとは」，</a:t>
            </a:r>
            <a:r>
              <a:rPr lang="en-US" altLang="ja-JP" sz="1800" b="1" dirty="0"/>
              <a:t>2020</a:t>
            </a:r>
            <a:r>
              <a:rPr lang="ja-JP" altLang="en-US" sz="1800" b="1" dirty="0"/>
              <a:t>年</a:t>
            </a:r>
            <a:r>
              <a:rPr lang="en-US" altLang="ja-JP" sz="1800" b="1" dirty="0"/>
              <a:t>6</a:t>
            </a:r>
            <a:r>
              <a:rPr lang="ja-JP" altLang="en-US" sz="1800" b="1" dirty="0"/>
              <a:t>月</a:t>
            </a:r>
            <a:r>
              <a:rPr lang="en-US" altLang="ja-JP" sz="1800" b="1" dirty="0"/>
              <a:t>1</a:t>
            </a:r>
            <a:r>
              <a:rPr lang="ja-JP" altLang="en-US" sz="1800" b="1" dirty="0"/>
              <a:t>日，</a:t>
            </a:r>
            <a:r>
              <a:rPr lang="en-US" altLang="ja-JP" sz="1800" dirty="0">
                <a:hlinkClick r:id="rId2"/>
              </a:rPr>
              <a:t> https://souken.shikigaku.jp/4258/</a:t>
            </a:r>
            <a:endParaRPr lang="en-US" altLang="ja-JP" sz="1800" dirty="0"/>
          </a:p>
          <a:p>
            <a:r>
              <a:rPr lang="ja-JP" altLang="en-US" sz="1500" dirty="0"/>
              <a:t>オリジナル出典（図１</a:t>
            </a:r>
            <a:r>
              <a:rPr lang="en-US" altLang="ja-JP" sz="1500" dirty="0"/>
              <a:t>-</a:t>
            </a:r>
            <a:r>
              <a:rPr lang="ja-JP" altLang="en-US" sz="1500" dirty="0"/>
              <a:t>図表３、表１）：</a:t>
            </a:r>
            <a:r>
              <a:rPr lang="en-US" altLang="ja-JP" sz="1500" dirty="0"/>
              <a:t>[2] KSP-SP</a:t>
            </a:r>
            <a:r>
              <a:rPr lang="ja-JP" altLang="en-US" sz="1500" dirty="0"/>
              <a:t>（</a:t>
            </a:r>
            <a:r>
              <a:rPr lang="en-US" altLang="ja-JP" sz="1500" dirty="0"/>
              <a:t>2020</a:t>
            </a:r>
            <a:r>
              <a:rPr lang="ja-JP" altLang="en-US" sz="1500" dirty="0"/>
              <a:t>）「</a:t>
            </a:r>
            <a:r>
              <a:rPr lang="en-US" altLang="ja-JP" sz="1500" dirty="0"/>
              <a:t>KSP-POS</a:t>
            </a:r>
            <a:r>
              <a:rPr lang="ja-JP" altLang="en-US" sz="1500" dirty="0"/>
              <a:t>マーケットトレンドレポート</a:t>
            </a:r>
            <a:r>
              <a:rPr lang="en-US" altLang="ja-JP" sz="1500" dirty="0"/>
              <a:t>vol.131.5</a:t>
            </a:r>
            <a:r>
              <a:rPr lang="ja-JP" altLang="en-US" sz="1500" dirty="0"/>
              <a:t>：新型コロナウイルスの影響（３）」（</a:t>
            </a:r>
            <a:r>
              <a:rPr lang="en-US" altLang="ja-JP" sz="1500" dirty="0"/>
              <a:t>2020</a:t>
            </a:r>
            <a:r>
              <a:rPr lang="ja-JP" altLang="en-US" sz="1500" dirty="0"/>
              <a:t>年４月</a:t>
            </a:r>
            <a:r>
              <a:rPr lang="en-US" altLang="ja-JP" sz="1500" dirty="0"/>
              <a:t>30</a:t>
            </a:r>
            <a:r>
              <a:rPr lang="ja-JP" altLang="en-US" sz="1500" dirty="0"/>
              <a:t>日発行）  図１</a:t>
            </a:r>
            <a:r>
              <a:rPr lang="en-US" altLang="ja-JP" sz="1500" dirty="0"/>
              <a:t>:p.1</a:t>
            </a:r>
            <a:r>
              <a:rPr lang="ja-JP" altLang="en-US" sz="1500" dirty="0"/>
              <a:t>、表１</a:t>
            </a:r>
            <a:r>
              <a:rPr lang="en-US" altLang="ja-JP" sz="1500" dirty="0"/>
              <a:t>:p.2</a:t>
            </a:r>
            <a:r>
              <a:rPr lang="ja-JP" altLang="en-US" sz="1500" dirty="0"/>
              <a:t>、図２</a:t>
            </a:r>
            <a:r>
              <a:rPr lang="en-US" altLang="ja-JP" sz="1500" dirty="0"/>
              <a:t>:p.3</a:t>
            </a:r>
            <a:r>
              <a:rPr lang="ja-JP" altLang="en-US" sz="1500" dirty="0"/>
              <a:t>、図表３</a:t>
            </a:r>
            <a:r>
              <a:rPr lang="en-US" altLang="ja-JP" sz="1500" dirty="0"/>
              <a:t>:p.4</a:t>
            </a:r>
            <a:br>
              <a:rPr lang="en-US" altLang="ja-JP" sz="1500" dirty="0"/>
            </a:br>
            <a:r>
              <a:rPr lang="en-US" altLang="ja-JP" sz="1500" u="sng" dirty="0">
                <a:hlinkClick r:id="rId3"/>
              </a:rPr>
              <a:t>https://www.ksp-sp.com/open_data/topics/2020/0430.pdf</a:t>
            </a:r>
            <a:endParaRPr lang="ja-JP" altLang="en-US" sz="1100" b="1"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10A0A159-8DEB-443A-B7B5-EA9143F94490}"/>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5" name="図 4">
            <a:extLst>
              <a:ext uri="{FF2B5EF4-FFF2-40B4-BE49-F238E27FC236}">
                <a16:creationId xmlns:a16="http://schemas.microsoft.com/office/drawing/2014/main" id="{2FE07C65-8674-47CA-9F9C-B69F3AF1C979}"/>
              </a:ext>
            </a:extLst>
          </p:cNvPr>
          <p:cNvPicPr>
            <a:picLocks noChangeAspect="1"/>
          </p:cNvPicPr>
          <p:nvPr/>
        </p:nvPicPr>
        <p:blipFill>
          <a:blip r:embed="rId4"/>
          <a:stretch>
            <a:fillRect/>
          </a:stretch>
        </p:blipFill>
        <p:spPr>
          <a:xfrm>
            <a:off x="5661328" y="1548868"/>
            <a:ext cx="5398379" cy="3426664"/>
          </a:xfrm>
          <a:prstGeom prst="rect">
            <a:avLst/>
          </a:prstGeom>
        </p:spPr>
      </p:pic>
    </p:spTree>
    <p:extLst>
      <p:ext uri="{BB962C8B-B14F-4D97-AF65-F5344CB8AC3E}">
        <p14:creationId xmlns:p14="http://schemas.microsoft.com/office/powerpoint/2010/main" val="196330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A7E6A-F5D3-4794-A9FC-8ECE37903380}"/>
              </a:ext>
            </a:extLst>
          </p:cNvPr>
          <p:cNvSpPr>
            <a:spLocks noGrp="1"/>
          </p:cNvSpPr>
          <p:nvPr>
            <p:ph type="title"/>
          </p:nvPr>
        </p:nvSpPr>
        <p:spPr/>
        <p:txBody>
          <a:bodyPr>
            <a:normAutofit/>
          </a:bodyPr>
          <a:lstStyle/>
          <a:p>
            <a:r>
              <a:rPr kumimoji="1" lang="ja-JP" altLang="en-US" dirty="0"/>
              <a:t>品目による売上の違いはあるか？</a:t>
            </a:r>
            <a:br>
              <a:rPr kumimoji="1" lang="en-US" altLang="ja-JP" dirty="0"/>
            </a:br>
            <a:r>
              <a:rPr kumimoji="1" lang="ja-JP" altLang="en-US" dirty="0"/>
              <a:t>日次による売上の違いはあるか？</a:t>
            </a:r>
          </a:p>
        </p:txBody>
      </p:sp>
      <p:sp>
        <p:nvSpPr>
          <p:cNvPr id="3" name="コンテンツ プレースホルダー 2">
            <a:extLst>
              <a:ext uri="{FF2B5EF4-FFF2-40B4-BE49-F238E27FC236}">
                <a16:creationId xmlns:a16="http://schemas.microsoft.com/office/drawing/2014/main" id="{14332F43-97EA-4B95-BF19-A1F1C061EE5C}"/>
              </a:ext>
            </a:extLst>
          </p:cNvPr>
          <p:cNvSpPr>
            <a:spLocks noGrp="1"/>
          </p:cNvSpPr>
          <p:nvPr>
            <p:ph idx="1"/>
          </p:nvPr>
        </p:nvSpPr>
        <p:spPr>
          <a:xfrm>
            <a:off x="369221" y="1825625"/>
            <a:ext cx="4314097" cy="4351338"/>
          </a:xfrm>
        </p:spPr>
        <p:txBody>
          <a:bodyPr>
            <a:normAutofit/>
          </a:bodyPr>
          <a:lstStyle/>
          <a:p>
            <a:r>
              <a:rPr kumimoji="1" lang="ja-JP" altLang="en-US" dirty="0"/>
              <a:t>ケーキ⇒パン⇒ホットケーキの順で売上高大きい</a:t>
            </a:r>
            <a:endParaRPr kumimoji="1" lang="en-US" altLang="ja-JP" dirty="0"/>
          </a:p>
          <a:p>
            <a:r>
              <a:rPr lang="ja-JP" altLang="en-US" dirty="0"/>
              <a:t>日時</a:t>
            </a:r>
            <a:r>
              <a:rPr kumimoji="1" lang="ja-JP" altLang="en-US" dirty="0"/>
              <a:t>が進むと増加傾向</a:t>
            </a:r>
            <a:endParaRPr kumimoji="1" lang="en-US" altLang="ja-JP" dirty="0"/>
          </a:p>
          <a:p>
            <a:r>
              <a:rPr lang="ja-JP" altLang="en-US" dirty="0"/>
              <a:t>因子が</a:t>
            </a:r>
            <a:r>
              <a:rPr lang="en-US" altLang="ja-JP" dirty="0"/>
              <a:t>2</a:t>
            </a:r>
            <a:r>
              <a:rPr lang="ja-JP" altLang="en-US" dirty="0"/>
              <a:t>種類なので</a:t>
            </a:r>
            <a:endParaRPr kumimoji="1" lang="en-US" altLang="ja-JP" dirty="0"/>
          </a:p>
          <a:p>
            <a:r>
              <a:rPr kumimoji="1" lang="ja-JP" altLang="en-US" sz="2800" b="1" dirty="0"/>
              <a:t>繰り返しの無い</a:t>
            </a:r>
            <a:r>
              <a:rPr kumimoji="1" lang="en-US" altLang="ja-JP" sz="2800" b="1" dirty="0"/>
              <a:t>2</a:t>
            </a:r>
            <a:r>
              <a:rPr kumimoji="1" lang="ja-JP" altLang="en-US" sz="2800" b="1" dirty="0"/>
              <a:t>元配列分散分析</a:t>
            </a:r>
            <a:endParaRPr kumimoji="1" lang="en-US" altLang="ja-JP" b="1" dirty="0"/>
          </a:p>
        </p:txBody>
      </p:sp>
      <p:sp>
        <p:nvSpPr>
          <p:cNvPr id="4" name="フッター プレースホルダー 3">
            <a:extLst>
              <a:ext uri="{FF2B5EF4-FFF2-40B4-BE49-F238E27FC236}">
                <a16:creationId xmlns:a16="http://schemas.microsoft.com/office/drawing/2014/main" id="{7C1F1BFD-A887-4B9A-88BB-4AEB7AE4FA6D}"/>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5" name="図 4">
            <a:extLst>
              <a:ext uri="{FF2B5EF4-FFF2-40B4-BE49-F238E27FC236}">
                <a16:creationId xmlns:a16="http://schemas.microsoft.com/office/drawing/2014/main" id="{06B9D0FA-E733-4046-B396-8D0BF78643C7}"/>
              </a:ext>
            </a:extLst>
          </p:cNvPr>
          <p:cNvPicPr>
            <a:picLocks noChangeAspect="1"/>
          </p:cNvPicPr>
          <p:nvPr/>
        </p:nvPicPr>
        <p:blipFill>
          <a:blip r:embed="rId2"/>
          <a:stretch>
            <a:fillRect/>
          </a:stretch>
        </p:blipFill>
        <p:spPr>
          <a:xfrm>
            <a:off x="5375132" y="1690688"/>
            <a:ext cx="6321222" cy="3761995"/>
          </a:xfrm>
          <a:prstGeom prst="rect">
            <a:avLst/>
          </a:prstGeom>
        </p:spPr>
      </p:pic>
      <p:sp>
        <p:nvSpPr>
          <p:cNvPr id="6" name="テキスト ボックス 5">
            <a:extLst>
              <a:ext uri="{FF2B5EF4-FFF2-40B4-BE49-F238E27FC236}">
                <a16:creationId xmlns:a16="http://schemas.microsoft.com/office/drawing/2014/main" id="{8CF5B5EB-5A9E-4541-812F-64CD632155D0}"/>
              </a:ext>
            </a:extLst>
          </p:cNvPr>
          <p:cNvSpPr txBox="1"/>
          <p:nvPr/>
        </p:nvSpPr>
        <p:spPr>
          <a:xfrm>
            <a:off x="369221" y="4969252"/>
            <a:ext cx="6955750" cy="156966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ja-JP" altLang="en-US" sz="2400" dirty="0"/>
              <a:t>繰り返しの無い</a:t>
            </a:r>
            <a:r>
              <a:rPr kumimoji="1" lang="en-US" altLang="ja-JP" sz="2400" dirty="0"/>
              <a:t>2</a:t>
            </a:r>
            <a:r>
              <a:rPr kumimoji="1" lang="ja-JP" altLang="en-US" sz="2400" dirty="0"/>
              <a:t>元配列分散分析では</a:t>
            </a:r>
            <a:endParaRPr kumimoji="1" lang="en-US" altLang="ja-JP" sz="2400" dirty="0"/>
          </a:p>
          <a:p>
            <a:r>
              <a:rPr kumimoji="1" lang="ja-JP" altLang="en-US" sz="2400" dirty="0"/>
              <a:t>交互作用の無いことを仮説検定で調べられない．</a:t>
            </a:r>
            <a:endParaRPr kumimoji="1" lang="en-US" altLang="ja-JP" sz="2400" dirty="0"/>
          </a:p>
          <a:p>
            <a:r>
              <a:rPr lang="ja-JP" altLang="en-US" sz="2400" dirty="0"/>
              <a:t>よって，交互作用は無いと仮定できるデータに</a:t>
            </a:r>
            <a:endParaRPr lang="en-US" altLang="ja-JP" sz="2400" dirty="0"/>
          </a:p>
          <a:p>
            <a:r>
              <a:rPr kumimoji="1" lang="ja-JP" altLang="en-US" sz="2400" dirty="0"/>
              <a:t>対してのみ行うこと．</a:t>
            </a:r>
          </a:p>
        </p:txBody>
      </p:sp>
    </p:spTree>
    <p:extLst>
      <p:ext uri="{BB962C8B-B14F-4D97-AF65-F5344CB8AC3E}">
        <p14:creationId xmlns:p14="http://schemas.microsoft.com/office/powerpoint/2010/main" val="367643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A1591-3648-4BA7-9B2C-CC7A510652EF}"/>
              </a:ext>
            </a:extLst>
          </p:cNvPr>
          <p:cNvSpPr>
            <a:spLocks noGrp="1"/>
          </p:cNvSpPr>
          <p:nvPr>
            <p:ph type="title"/>
          </p:nvPr>
        </p:nvSpPr>
        <p:spPr/>
        <p:txBody>
          <a:bodyPr/>
          <a:lstStyle/>
          <a:p>
            <a:r>
              <a:rPr kumimoji="1" lang="ja-JP" altLang="en-US" dirty="0"/>
              <a:t>帰無仮説は２種類</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EE93EC4-7D6F-40C4-9F4B-6C081592F03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𝑖𝑗</m:t>
                          </m:r>
                        </m:sub>
                      </m:sSub>
                      <m:r>
                        <a:rPr lang="en-US" altLang="ja-JP" i="1">
                          <a:latin typeface="Cambria Math" panose="02040503050406030204" pitchFamily="18" charset="0"/>
                        </a:rPr>
                        <m:t>=</m:t>
                      </m:r>
                      <m:r>
                        <a:rPr lang="en-US" altLang="ja-JP" i="1">
                          <a:latin typeface="Cambria Math" panose="02040503050406030204" pitchFamily="18" charset="0"/>
                        </a:rPr>
                        <m:t>𝜇</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solidFill>
                            <a:srgbClr val="FF0000"/>
                          </a:solidFill>
                          <a:latin typeface="Cambria Math" panose="02040503050406030204" pitchFamily="18" charset="0"/>
                        </a:rPr>
                        <m:t>(</m:t>
                      </m:r>
                      <m:r>
                        <a:rPr lang="ja-JP" altLang="en-US" i="1">
                          <a:solidFill>
                            <a:srgbClr val="FF0000"/>
                          </a:solidFill>
                          <a:latin typeface="Cambria Math" panose="02040503050406030204" pitchFamily="18" charset="0"/>
                        </a:rPr>
                        <m:t>𝛼</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𝛽</m:t>
                          </m:r>
                          <m:r>
                            <a:rPr lang="en-US" altLang="ja-JP" i="1">
                              <a:solidFill>
                                <a:srgbClr val="FF0000"/>
                              </a:solidFill>
                              <a:latin typeface="Cambria Math" panose="02040503050406030204" pitchFamily="18" charset="0"/>
                            </a:rPr>
                            <m:t>)</m:t>
                          </m:r>
                        </m:e>
                        <m:sub>
                          <m:r>
                            <a:rPr lang="en-US" altLang="ja-JP" i="1">
                              <a:solidFill>
                                <a:srgbClr val="FF0000"/>
                              </a:solidFill>
                              <a:latin typeface="Cambria Math" panose="02040503050406030204" pitchFamily="18" charset="0"/>
                            </a:rPr>
                            <m:t>𝑖𝑗</m:t>
                          </m:r>
                        </m:sub>
                      </m:sSub>
                      <m:r>
                        <a:rPr lang="en-US" altLang="ja-JP" i="1">
                          <a:latin typeface="Cambria Math" panose="02040503050406030204" pitchFamily="18" charset="0"/>
                        </a:rPr>
                        <m:t>+</m:t>
                      </m:r>
                      <m:sSub>
                        <m:sSubPr>
                          <m:ctrlPr>
                            <a:rPr lang="en-US" altLang="ja-JP" i="1">
                              <a:solidFill>
                                <a:srgbClr val="FF0000"/>
                              </a:solidFill>
                              <a:latin typeface="Cambria Math" panose="02040503050406030204" pitchFamily="18" charset="0"/>
                            </a:rPr>
                          </m:ctrlPr>
                        </m:sSubPr>
                        <m:e>
                          <m:r>
                            <a:rPr lang="ja-JP" altLang="en-US" i="1">
                              <a:solidFill>
                                <a:srgbClr val="FF0000"/>
                              </a:solidFill>
                              <a:latin typeface="Cambria Math" panose="02040503050406030204" pitchFamily="18" charset="0"/>
                            </a:rPr>
                            <m:t>𝜀</m:t>
                          </m:r>
                        </m:e>
                        <m:sub>
                          <m:r>
                            <a:rPr lang="en-US" altLang="ja-JP" i="1">
                              <a:solidFill>
                                <a:srgbClr val="FF0000"/>
                              </a:solidFill>
                              <a:latin typeface="Cambria Math" panose="02040503050406030204" pitchFamily="18" charset="0"/>
                            </a:rPr>
                            <m:t>𝑖𝑗</m:t>
                          </m:r>
                        </m:sub>
                      </m:sSub>
                    </m:oMath>
                  </m:oMathPara>
                </a14:m>
                <a:endParaRPr lang="en-US" altLang="ja-JP" dirty="0"/>
              </a:p>
              <a:p>
                <a:endParaRPr lang="en-US" altLang="ja-JP" dirty="0"/>
              </a:p>
              <a:p>
                <a:r>
                  <a:rPr lang="ja-JP" altLang="en-US" dirty="0"/>
                  <a:t>要因</a:t>
                </a:r>
                <a:r>
                  <a:rPr lang="en-US" altLang="ja-JP" dirty="0"/>
                  <a:t>1</a:t>
                </a:r>
                <a:r>
                  <a:rPr lang="ja-JP" altLang="en-US" dirty="0"/>
                  <a:t>：　品目による売上の違いはない　　</a:t>
                </a:r>
                <a:r>
                  <a:rPr lang="en-US" altLang="ja-JP" dirty="0"/>
                  <a:t> </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1</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2</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3</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4</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5</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6</m:t>
                        </m:r>
                      </m:sub>
                    </m:sSub>
                  </m:oMath>
                </a14:m>
                <a:r>
                  <a:rPr lang="en-US" altLang="ja-JP" dirty="0"/>
                  <a:t> =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𝛼</m:t>
                        </m:r>
                      </m:e>
                      <m:sub>
                        <m:r>
                          <a:rPr lang="en-US" altLang="ja-JP" b="0" i="1" smtClean="0">
                            <a:latin typeface="Cambria Math" panose="02040503050406030204" pitchFamily="18" charset="0"/>
                          </a:rPr>
                          <m:t>7</m:t>
                        </m:r>
                      </m:sub>
                    </m:sSub>
                  </m:oMath>
                </a14:m>
                <a:endParaRPr lang="en-US" altLang="ja-JP" dirty="0"/>
              </a:p>
              <a:p>
                <a:endParaRPr lang="en-US" altLang="ja-JP" dirty="0"/>
              </a:p>
              <a:p>
                <a:r>
                  <a:rPr lang="ja-JP" altLang="en-US" dirty="0"/>
                  <a:t>要因</a:t>
                </a:r>
                <a:r>
                  <a:rPr lang="en-US" altLang="ja-JP" dirty="0"/>
                  <a:t>2</a:t>
                </a:r>
                <a:r>
                  <a:rPr lang="ja-JP" altLang="en-US" dirty="0"/>
                  <a:t>：　日次による売上の違いはない　　</a:t>
                </a:r>
                <a:r>
                  <a:rPr lang="en-US" altLang="ja-JP" dirty="0"/>
                  <a:t> </a:t>
                </a:r>
                <a:br>
                  <a:rPr lang="en-US" altLang="ja-JP" dirty="0"/>
                </a:b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𝛽</m:t>
                        </m:r>
                      </m:e>
                      <m:sub>
                        <m:r>
                          <a:rPr lang="en-US" altLang="ja-JP" i="1">
                            <a:latin typeface="Cambria Math" panose="02040503050406030204" pitchFamily="18" charset="0"/>
                          </a:rPr>
                          <m:t>1</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2</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3</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4</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5</m:t>
                        </m:r>
                      </m:sub>
                    </m:sSub>
                  </m:oMath>
                </a14:m>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6</m:t>
                        </m:r>
                      </m:sub>
                    </m:sSub>
                  </m:oMath>
                </a14:m>
                <a:r>
                  <a:rPr lang="en-US" altLang="ja-JP" dirty="0"/>
                  <a:t> =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𝛽</m:t>
                        </m:r>
                      </m:e>
                      <m:sub>
                        <m:r>
                          <a:rPr lang="en-US" altLang="ja-JP" i="1">
                            <a:latin typeface="Cambria Math" panose="02040503050406030204" pitchFamily="18" charset="0"/>
                          </a:rPr>
                          <m:t>7</m:t>
                        </m:r>
                      </m:sub>
                    </m:sSub>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7EE93EC4-7D6F-40C4-9F4B-6C081592F03A}"/>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ja-JP" altLang="en-US">
                    <a:noFill/>
                  </a:rPr>
                  <a:t> </a:t>
                </a:r>
              </a:p>
            </p:txBody>
          </p:sp>
        </mc:Fallback>
      </mc:AlternateContent>
      <p:sp>
        <p:nvSpPr>
          <p:cNvPr id="4" name="フッター プレースホルダー 3">
            <a:extLst>
              <a:ext uri="{FF2B5EF4-FFF2-40B4-BE49-F238E27FC236}">
                <a16:creationId xmlns:a16="http://schemas.microsoft.com/office/drawing/2014/main" id="{4F62744A-230A-4717-9674-CD5E434B5E40}"/>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Tree>
    <p:extLst>
      <p:ext uri="{BB962C8B-B14F-4D97-AF65-F5344CB8AC3E}">
        <p14:creationId xmlns:p14="http://schemas.microsoft.com/office/powerpoint/2010/main" val="90442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402543E-338C-4744-9662-6FBE28008E7E}"/>
              </a:ext>
            </a:extLst>
          </p:cNvPr>
          <p:cNvSpPr>
            <a:spLocks noGrp="1"/>
          </p:cNvSpPr>
          <p:nvPr>
            <p:ph type="title"/>
          </p:nvPr>
        </p:nvSpPr>
        <p:spPr/>
        <p:txBody>
          <a:bodyPr>
            <a:normAutofit fontScale="90000"/>
          </a:bodyPr>
          <a:lstStyle/>
          <a:p>
            <a:r>
              <a:rPr lang="ja-JP" altLang="en-US" sz="3600" dirty="0"/>
              <a:t>要因</a:t>
            </a:r>
            <a:r>
              <a:rPr lang="en-US" altLang="ja-JP" sz="3600" dirty="0"/>
              <a:t>1</a:t>
            </a:r>
            <a:r>
              <a:rPr lang="ja-JP" altLang="en-US" sz="3600" dirty="0"/>
              <a:t>：　品目による売上の母平均の違いはないか？　</a:t>
            </a:r>
            <a:br>
              <a:rPr lang="en-US" altLang="ja-JP" sz="3600" dirty="0"/>
            </a:br>
            <a:r>
              <a:rPr lang="ja-JP" altLang="en-US" sz="3600" dirty="0"/>
              <a:t>結果は帰無仮説棄却された</a:t>
            </a:r>
            <a:br>
              <a:rPr lang="en-US" altLang="ja-JP" dirty="0"/>
            </a:br>
            <a:endParaRPr lang="ja-JP" altLang="en-US" dirty="0"/>
          </a:p>
        </p:txBody>
      </p:sp>
      <p:sp>
        <p:nvSpPr>
          <p:cNvPr id="4" name="フッター プレースホルダー 3">
            <a:extLst>
              <a:ext uri="{FF2B5EF4-FFF2-40B4-BE49-F238E27FC236}">
                <a16:creationId xmlns:a16="http://schemas.microsoft.com/office/drawing/2014/main" id="{6BBB987D-176A-485F-BCBE-EAD98FB657A3}"/>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5" name="図 4">
            <a:extLst>
              <a:ext uri="{FF2B5EF4-FFF2-40B4-BE49-F238E27FC236}">
                <a16:creationId xmlns:a16="http://schemas.microsoft.com/office/drawing/2014/main" id="{C50C1285-5735-46EB-9DD0-DD62C0587707}"/>
              </a:ext>
            </a:extLst>
          </p:cNvPr>
          <p:cNvPicPr>
            <a:picLocks noChangeAspect="1"/>
          </p:cNvPicPr>
          <p:nvPr/>
        </p:nvPicPr>
        <p:blipFill>
          <a:blip r:embed="rId2"/>
          <a:stretch>
            <a:fillRect/>
          </a:stretch>
        </p:blipFill>
        <p:spPr>
          <a:xfrm>
            <a:off x="687291" y="1212215"/>
            <a:ext cx="4122420" cy="5280660"/>
          </a:xfrm>
          <a:prstGeom prst="rect">
            <a:avLst/>
          </a:prstGeom>
        </p:spPr>
      </p:pic>
      <p:graphicFrame>
        <p:nvGraphicFramePr>
          <p:cNvPr id="7" name="表 6">
            <a:extLst>
              <a:ext uri="{FF2B5EF4-FFF2-40B4-BE49-F238E27FC236}">
                <a16:creationId xmlns:a16="http://schemas.microsoft.com/office/drawing/2014/main" id="{AEB32525-C835-46E3-B57B-C5051DF90DEF}"/>
              </a:ext>
            </a:extLst>
          </p:cNvPr>
          <p:cNvGraphicFramePr>
            <a:graphicFrameLocks noGrp="1"/>
          </p:cNvGraphicFramePr>
          <p:nvPr>
            <p:extLst>
              <p:ext uri="{D42A27DB-BD31-4B8C-83A1-F6EECF244321}">
                <p14:modId xmlns:p14="http://schemas.microsoft.com/office/powerpoint/2010/main" val="2883266801"/>
              </p:ext>
            </p:extLst>
          </p:nvPr>
        </p:nvGraphicFramePr>
        <p:xfrm>
          <a:off x="5488774" y="1129085"/>
          <a:ext cx="6559201" cy="2571268"/>
        </p:xfrm>
        <a:graphic>
          <a:graphicData uri="http://schemas.openxmlformats.org/drawingml/2006/table">
            <a:tbl>
              <a:tblPr>
                <a:tableStyleId>{5C22544A-7EE6-4342-B048-85BDC9FD1C3A}</a:tableStyleId>
              </a:tblPr>
              <a:tblGrid>
                <a:gridCol w="1614572">
                  <a:extLst>
                    <a:ext uri="{9D8B030D-6E8A-4147-A177-3AD203B41FA5}">
                      <a16:colId xmlns:a16="http://schemas.microsoft.com/office/drawing/2014/main" val="797377507"/>
                    </a:ext>
                  </a:extLst>
                </a:gridCol>
                <a:gridCol w="764039">
                  <a:extLst>
                    <a:ext uri="{9D8B030D-6E8A-4147-A177-3AD203B41FA5}">
                      <a16:colId xmlns:a16="http://schemas.microsoft.com/office/drawing/2014/main" val="2170972378"/>
                    </a:ext>
                  </a:extLst>
                </a:gridCol>
                <a:gridCol w="764039">
                  <a:extLst>
                    <a:ext uri="{9D8B030D-6E8A-4147-A177-3AD203B41FA5}">
                      <a16:colId xmlns:a16="http://schemas.microsoft.com/office/drawing/2014/main" val="2626314678"/>
                    </a:ext>
                  </a:extLst>
                </a:gridCol>
                <a:gridCol w="764039">
                  <a:extLst>
                    <a:ext uri="{9D8B030D-6E8A-4147-A177-3AD203B41FA5}">
                      <a16:colId xmlns:a16="http://schemas.microsoft.com/office/drawing/2014/main" val="670878504"/>
                    </a:ext>
                  </a:extLst>
                </a:gridCol>
                <a:gridCol w="764039">
                  <a:extLst>
                    <a:ext uri="{9D8B030D-6E8A-4147-A177-3AD203B41FA5}">
                      <a16:colId xmlns:a16="http://schemas.microsoft.com/office/drawing/2014/main" val="3002451423"/>
                    </a:ext>
                  </a:extLst>
                </a:gridCol>
                <a:gridCol w="1124434">
                  <a:extLst>
                    <a:ext uri="{9D8B030D-6E8A-4147-A177-3AD203B41FA5}">
                      <a16:colId xmlns:a16="http://schemas.microsoft.com/office/drawing/2014/main" val="231413107"/>
                    </a:ext>
                  </a:extLst>
                </a:gridCol>
                <a:gridCol w="764039">
                  <a:extLst>
                    <a:ext uri="{9D8B030D-6E8A-4147-A177-3AD203B41FA5}">
                      <a16:colId xmlns:a16="http://schemas.microsoft.com/office/drawing/2014/main" val="543132630"/>
                    </a:ext>
                  </a:extLst>
                </a:gridCol>
              </a:tblGrid>
              <a:tr h="479295">
                <a:tc>
                  <a:txBody>
                    <a:bodyPr/>
                    <a:lstStyle/>
                    <a:p>
                      <a:pPr algn="l" fontAlgn="ctr"/>
                      <a:r>
                        <a:rPr lang="ja-JP" altLang="en-US" sz="1100" u="none" strike="noStrike">
                          <a:effectLst/>
                        </a:rPr>
                        <a:t>分散分析表</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1138711060"/>
                  </a:ext>
                </a:extLst>
              </a:tr>
              <a:tr h="594874">
                <a:tc>
                  <a:txBody>
                    <a:bodyPr/>
                    <a:lstStyle/>
                    <a:p>
                      <a:pPr algn="ctr" fontAlgn="ctr"/>
                      <a:r>
                        <a:rPr lang="ja-JP" altLang="en-US" sz="1100" u="none" strike="noStrike">
                          <a:effectLst/>
                        </a:rPr>
                        <a:t>変動要因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100" u="none" strike="noStrike">
                          <a:effectLst/>
                        </a:rPr>
                        <a:t>変動</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100" u="none" strike="noStrike">
                          <a:effectLst/>
                        </a:rPr>
                        <a:t>自由度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100" u="none" strike="noStrike">
                          <a:effectLst/>
                        </a:rPr>
                        <a:t>分散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ja-JP" altLang="en-US" sz="1100" u="none" strike="noStrike">
                          <a:effectLst/>
                        </a:rPr>
                        <a:t>観測された分散比</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sz="1100" u="none" strike="noStrike">
                          <a:effectLst/>
                        </a:rPr>
                        <a:t>P-</a:t>
                      </a:r>
                      <a:r>
                        <a:rPr lang="ja-JP" altLang="en-US" sz="1100" u="none" strike="noStrike">
                          <a:effectLst/>
                        </a:rPr>
                        <a:t>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ctr" fontAlgn="ctr"/>
                      <a:r>
                        <a:rPr lang="en-US" sz="1100" u="none" strike="noStrike">
                          <a:effectLst/>
                        </a:rPr>
                        <a:t>F </a:t>
                      </a:r>
                      <a:r>
                        <a:rPr lang="ja-JP" altLang="en-US" sz="1100" u="none" strike="noStrike">
                          <a:effectLst/>
                        </a:rPr>
                        <a:t>境界値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3493459158"/>
                  </a:ext>
                </a:extLst>
              </a:tr>
              <a:tr h="297437">
                <a:tc>
                  <a:txBody>
                    <a:bodyPr/>
                    <a:lstStyle/>
                    <a:p>
                      <a:pPr algn="l" fontAlgn="ctr"/>
                      <a:r>
                        <a:rPr lang="ja-JP" altLang="en-US" sz="1100" u="none" strike="noStrike">
                          <a:effectLst/>
                        </a:rPr>
                        <a:t>行</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3.738121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0.62302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dirty="0">
                          <a:effectLst/>
                        </a:rPr>
                        <a:t>4.071333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dirty="0">
                          <a:solidFill>
                            <a:srgbClr val="FF0000"/>
                          </a:solidFill>
                          <a:effectLst/>
                        </a:rPr>
                        <a:t>0.001431496</a:t>
                      </a:r>
                      <a:endPar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dirty="0">
                          <a:effectLst/>
                        </a:rPr>
                        <a:t>2.227404</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029425523"/>
                  </a:ext>
                </a:extLst>
              </a:tr>
              <a:tr h="297437">
                <a:tc>
                  <a:txBody>
                    <a:bodyPr/>
                    <a:lstStyle/>
                    <a:p>
                      <a:pPr algn="l" fontAlgn="ctr"/>
                      <a:r>
                        <a:rPr lang="ja-JP" altLang="en-US" sz="1100" u="none" strike="noStrike">
                          <a:effectLst/>
                        </a:rPr>
                        <a:t>列</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25.52737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12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2.127281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13.90142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sz="1100" u="none" strike="noStrike">
                          <a:effectLst/>
                        </a:rPr>
                        <a:t>2.37108E-14</a:t>
                      </a:r>
                      <a:endParaRPr 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1.889242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13987031"/>
                  </a:ext>
                </a:extLst>
              </a:tr>
              <a:tr h="297437">
                <a:tc>
                  <a:txBody>
                    <a:bodyPr/>
                    <a:lstStyle/>
                    <a:p>
                      <a:pPr algn="l" fontAlgn="ctr"/>
                      <a:r>
                        <a:rPr lang="ja-JP" altLang="en-US" sz="1100" u="none" strike="noStrike">
                          <a:effectLst/>
                        </a:rPr>
                        <a:t>誤差</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11.01788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72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0.153026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3353072297"/>
                  </a:ext>
                </a:extLst>
              </a:tr>
              <a:tr h="297437">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569393991"/>
                  </a:ext>
                </a:extLst>
              </a:tr>
              <a:tr h="307351">
                <a:tc>
                  <a:txBody>
                    <a:bodyPr/>
                    <a:lstStyle/>
                    <a:p>
                      <a:pPr algn="l" fontAlgn="ctr"/>
                      <a:r>
                        <a:rPr lang="ja-JP" altLang="en-US" sz="1100" u="none" strike="noStrike">
                          <a:effectLst/>
                        </a:rPr>
                        <a:t>合計</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40.28337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r" fontAlgn="ctr"/>
                      <a:r>
                        <a:rPr lang="en-US" altLang="ja-JP" sz="1100" u="none" strike="noStrike">
                          <a:effectLst/>
                        </a:rPr>
                        <a:t>90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tc>
                <a:extLst>
                  <a:ext uri="{0D108BD9-81ED-4DB2-BD59-A6C34878D82A}">
                    <a16:rowId xmlns:a16="http://schemas.microsoft.com/office/drawing/2014/main" val="2577918571"/>
                  </a:ext>
                </a:extLst>
              </a:tr>
            </a:tbl>
          </a:graphicData>
        </a:graphic>
      </p:graphicFrame>
      <p:sp>
        <p:nvSpPr>
          <p:cNvPr id="8" name="テキスト ボックス 7">
            <a:extLst>
              <a:ext uri="{FF2B5EF4-FFF2-40B4-BE49-F238E27FC236}">
                <a16:creationId xmlns:a16="http://schemas.microsoft.com/office/drawing/2014/main" id="{BD33A20E-CB30-423E-A70D-80D42A8610FC}"/>
              </a:ext>
            </a:extLst>
          </p:cNvPr>
          <p:cNvSpPr txBox="1"/>
          <p:nvPr/>
        </p:nvSpPr>
        <p:spPr>
          <a:xfrm>
            <a:off x="5398936" y="3700353"/>
            <a:ext cx="6186309" cy="1477328"/>
          </a:xfrm>
          <a:prstGeom prst="rect">
            <a:avLst/>
          </a:prstGeom>
          <a:noFill/>
        </p:spPr>
        <p:txBody>
          <a:bodyPr wrap="none" rtlCol="0">
            <a:spAutoFit/>
          </a:bodyPr>
          <a:lstStyle/>
          <a:p>
            <a:r>
              <a:rPr kumimoji="1" lang="ja-JP" altLang="en-US" dirty="0"/>
              <a:t>品目に関する自由度：　７－１＝６</a:t>
            </a:r>
            <a:endParaRPr kumimoji="1" lang="en-US" altLang="ja-JP" dirty="0"/>
          </a:p>
          <a:p>
            <a:r>
              <a:rPr lang="ja-JP" altLang="en-US" dirty="0"/>
              <a:t>誤差に関する自由度：　（１３－１）</a:t>
            </a:r>
            <a:r>
              <a:rPr lang="en-US" altLang="ja-JP" dirty="0"/>
              <a:t>×</a:t>
            </a:r>
            <a:r>
              <a:rPr lang="ja-JP" altLang="en-US" dirty="0"/>
              <a:t>（７－１）＝７２</a:t>
            </a:r>
            <a:endParaRPr lang="en-US" altLang="ja-JP" dirty="0"/>
          </a:p>
          <a:p>
            <a:endParaRPr kumimoji="1" lang="en-US" altLang="ja-JP" dirty="0"/>
          </a:p>
          <a:p>
            <a:r>
              <a:rPr lang="en-US" altLang="ja-JP" dirty="0"/>
              <a:t>F(</a:t>
            </a:r>
            <a:r>
              <a:rPr lang="ja-JP" altLang="en-US" dirty="0"/>
              <a:t>６，７２）を使う．</a:t>
            </a:r>
            <a:endParaRPr lang="en-US" altLang="ja-JP" dirty="0"/>
          </a:p>
          <a:p>
            <a:r>
              <a:rPr kumimoji="1" lang="ja-JP" altLang="en-US" dirty="0"/>
              <a:t>５％の境界値は　</a:t>
            </a:r>
            <a:r>
              <a:rPr kumimoji="1" lang="en-US" altLang="ja-JP" dirty="0"/>
              <a:t>2.2</a:t>
            </a:r>
            <a:endParaRPr kumimoji="1" lang="ja-JP" altLang="en-US" dirty="0"/>
          </a:p>
        </p:txBody>
      </p:sp>
      <p:sp>
        <p:nvSpPr>
          <p:cNvPr id="2" name="テキスト ボックス 1">
            <a:extLst>
              <a:ext uri="{FF2B5EF4-FFF2-40B4-BE49-F238E27FC236}">
                <a16:creationId xmlns:a16="http://schemas.microsoft.com/office/drawing/2014/main" id="{F7C4294C-5ECF-4664-B365-33C5422C9D73}"/>
              </a:ext>
            </a:extLst>
          </p:cNvPr>
          <p:cNvSpPr txBox="1"/>
          <p:nvPr/>
        </p:nvSpPr>
        <p:spPr>
          <a:xfrm>
            <a:off x="5398936" y="5267250"/>
            <a:ext cx="618630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solidFill>
                  <a:srgbClr val="FF0000"/>
                </a:solidFill>
              </a:rPr>
              <a:t>後述のように，等分散性の検定が言えなかったので，結局このような</a:t>
            </a:r>
            <a:r>
              <a:rPr kumimoji="1" lang="ja-JP" altLang="en-US" dirty="0">
                <a:solidFill>
                  <a:srgbClr val="FF0000"/>
                </a:solidFill>
              </a:rPr>
              <a:t>パラメトリック検定（</a:t>
            </a:r>
            <a:r>
              <a:rPr kumimoji="1" lang="en-US" altLang="ja-JP" dirty="0">
                <a:solidFill>
                  <a:srgbClr val="FF0000"/>
                </a:solidFill>
              </a:rPr>
              <a:t>1</a:t>
            </a:r>
            <a:r>
              <a:rPr kumimoji="1" lang="ja-JP" altLang="en-US" dirty="0">
                <a:solidFill>
                  <a:srgbClr val="FF0000"/>
                </a:solidFill>
              </a:rPr>
              <a:t>元配置分散分析など）は</a:t>
            </a:r>
            <a:r>
              <a:rPr lang="ja-JP" altLang="en-US" dirty="0">
                <a:solidFill>
                  <a:srgbClr val="FF0000"/>
                </a:solidFill>
              </a:rPr>
              <a:t>参考程度にみておくこと</a:t>
            </a:r>
            <a:endParaRPr kumimoji="1" lang="ja-JP" altLang="en-US" dirty="0">
              <a:solidFill>
                <a:srgbClr val="FF0000"/>
              </a:solidFill>
            </a:endParaRPr>
          </a:p>
        </p:txBody>
      </p:sp>
    </p:spTree>
    <p:extLst>
      <p:ext uri="{BB962C8B-B14F-4D97-AF65-F5344CB8AC3E}">
        <p14:creationId xmlns:p14="http://schemas.microsoft.com/office/powerpoint/2010/main" val="276750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2E558A-0D9B-4B9F-8ACD-EB899381E73B}"/>
              </a:ext>
            </a:extLst>
          </p:cNvPr>
          <p:cNvSpPr>
            <a:spLocks noGrp="1"/>
          </p:cNvSpPr>
          <p:nvPr>
            <p:ph type="title"/>
          </p:nvPr>
        </p:nvSpPr>
        <p:spPr/>
        <p:txBody>
          <a:bodyPr>
            <a:normAutofit fontScale="90000"/>
          </a:bodyPr>
          <a:lstStyle/>
          <a:p>
            <a:r>
              <a:rPr lang="en-US" altLang="ja-JP" dirty="0"/>
              <a:t>F(</a:t>
            </a:r>
            <a:r>
              <a:rPr lang="ja-JP" altLang="en-US" dirty="0"/>
              <a:t>６，７２）を使う．</a:t>
            </a:r>
            <a:br>
              <a:rPr lang="en-US" altLang="ja-JP" dirty="0"/>
            </a:br>
            <a:r>
              <a:rPr lang="ja-JP" altLang="en-US" dirty="0"/>
              <a:t>５％の境界値は　</a:t>
            </a:r>
            <a:r>
              <a:rPr lang="en-US" altLang="ja-JP" dirty="0"/>
              <a:t>2.2</a:t>
            </a:r>
            <a:br>
              <a:rPr lang="en-US" altLang="ja-JP" dirty="0"/>
            </a:br>
            <a:endParaRPr kumimoji="1" lang="ja-JP" altLang="en-US" dirty="0"/>
          </a:p>
        </p:txBody>
      </p:sp>
      <p:sp>
        <p:nvSpPr>
          <p:cNvPr id="3" name="フッター プレースホルダー 2">
            <a:extLst>
              <a:ext uri="{FF2B5EF4-FFF2-40B4-BE49-F238E27FC236}">
                <a16:creationId xmlns:a16="http://schemas.microsoft.com/office/drawing/2014/main" id="{F206F2E4-ED8F-45A7-9BCD-490D11E16821}"/>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pic>
        <p:nvPicPr>
          <p:cNvPr id="4" name="図 3">
            <a:extLst>
              <a:ext uri="{FF2B5EF4-FFF2-40B4-BE49-F238E27FC236}">
                <a16:creationId xmlns:a16="http://schemas.microsoft.com/office/drawing/2014/main" id="{9C6EFEAC-9B2C-412C-8F04-90BC7950854E}"/>
              </a:ext>
            </a:extLst>
          </p:cNvPr>
          <p:cNvPicPr>
            <a:picLocks noChangeAspect="1"/>
          </p:cNvPicPr>
          <p:nvPr/>
        </p:nvPicPr>
        <p:blipFill>
          <a:blip r:embed="rId2"/>
          <a:stretch>
            <a:fillRect/>
          </a:stretch>
        </p:blipFill>
        <p:spPr>
          <a:xfrm>
            <a:off x="2396450" y="1335500"/>
            <a:ext cx="7621736" cy="5157375"/>
          </a:xfrm>
          <a:prstGeom prst="rect">
            <a:avLst/>
          </a:prstGeom>
        </p:spPr>
      </p:pic>
      <p:sp>
        <p:nvSpPr>
          <p:cNvPr id="5" name="テキスト ボックス 4">
            <a:extLst>
              <a:ext uri="{FF2B5EF4-FFF2-40B4-BE49-F238E27FC236}">
                <a16:creationId xmlns:a16="http://schemas.microsoft.com/office/drawing/2014/main" id="{26E1509A-77C7-45D1-B698-6BEEFC0CC76F}"/>
              </a:ext>
            </a:extLst>
          </p:cNvPr>
          <p:cNvSpPr txBox="1"/>
          <p:nvPr/>
        </p:nvSpPr>
        <p:spPr>
          <a:xfrm>
            <a:off x="7410615" y="2337897"/>
            <a:ext cx="3877985" cy="646331"/>
          </a:xfrm>
          <a:prstGeom prst="rect">
            <a:avLst/>
          </a:prstGeom>
          <a:noFill/>
        </p:spPr>
        <p:txBody>
          <a:bodyPr wrap="none" rtlCol="0">
            <a:spAutoFit/>
          </a:bodyPr>
          <a:lstStyle/>
          <a:p>
            <a:r>
              <a:rPr lang="ja-JP" altLang="en-US" dirty="0"/>
              <a:t>帰無仮説棄却</a:t>
            </a:r>
            <a:endParaRPr lang="en-US" altLang="ja-JP" dirty="0"/>
          </a:p>
          <a:p>
            <a:r>
              <a:rPr lang="ja-JP" altLang="en-US" dirty="0"/>
              <a:t>品目による売上の違いは存在する　</a:t>
            </a:r>
            <a:endParaRPr kumimoji="1" lang="ja-JP" altLang="en-US" dirty="0"/>
          </a:p>
        </p:txBody>
      </p:sp>
    </p:spTree>
    <p:extLst>
      <p:ext uri="{BB962C8B-B14F-4D97-AF65-F5344CB8AC3E}">
        <p14:creationId xmlns:p14="http://schemas.microsoft.com/office/powerpoint/2010/main" val="322630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6F77D-1672-40FE-BA85-C075BA7CB191}"/>
              </a:ext>
            </a:extLst>
          </p:cNvPr>
          <p:cNvSpPr>
            <a:spLocks noGrp="1"/>
          </p:cNvSpPr>
          <p:nvPr>
            <p:ph type="title"/>
          </p:nvPr>
        </p:nvSpPr>
        <p:spPr/>
        <p:txBody>
          <a:bodyPr/>
          <a:lstStyle/>
          <a:p>
            <a:r>
              <a:rPr lang="ja-JP" altLang="en-US"/>
              <a:t>等分散の仮説検定</a:t>
            </a:r>
            <a:endParaRPr kumimoji="1" lang="ja-JP" altLang="en-US"/>
          </a:p>
        </p:txBody>
      </p:sp>
      <p:sp>
        <p:nvSpPr>
          <p:cNvPr id="3" name="フッター プレースホルダー 2">
            <a:extLst>
              <a:ext uri="{FF2B5EF4-FFF2-40B4-BE49-F238E27FC236}">
                <a16:creationId xmlns:a16="http://schemas.microsoft.com/office/drawing/2014/main" id="{34A419F5-3CEF-4195-A471-C993E97568C7}"/>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graphicFrame>
        <p:nvGraphicFramePr>
          <p:cNvPr id="5" name="オブジェクト 4">
            <a:extLst>
              <a:ext uri="{FF2B5EF4-FFF2-40B4-BE49-F238E27FC236}">
                <a16:creationId xmlns:a16="http://schemas.microsoft.com/office/drawing/2014/main" id="{21AA3C5A-5CAF-4D44-9FF5-76AE298A09E6}"/>
              </a:ext>
            </a:extLst>
          </p:cNvPr>
          <p:cNvGraphicFramePr>
            <a:graphicFrameLocks noChangeAspect="1"/>
          </p:cNvGraphicFramePr>
          <p:nvPr>
            <p:extLst>
              <p:ext uri="{D42A27DB-BD31-4B8C-83A1-F6EECF244321}">
                <p14:modId xmlns:p14="http://schemas.microsoft.com/office/powerpoint/2010/main" val="167396577"/>
              </p:ext>
            </p:extLst>
          </p:nvPr>
        </p:nvGraphicFramePr>
        <p:xfrm>
          <a:off x="519899" y="1353221"/>
          <a:ext cx="5982205" cy="2670297"/>
        </p:xfrm>
        <a:graphic>
          <a:graphicData uri="http://schemas.openxmlformats.org/presentationml/2006/ole">
            <mc:AlternateContent xmlns:mc="http://schemas.openxmlformats.org/markup-compatibility/2006">
              <mc:Choice xmlns:v="urn:schemas-microsoft-com:vml" Requires="v">
                <p:oleObj spid="_x0000_s14371" name="Worksheet" r:id="rId3" imgW="4114800" imgH="1836512" progId="Excel.Sheet.12">
                  <p:embed/>
                </p:oleObj>
              </mc:Choice>
              <mc:Fallback>
                <p:oleObj name="Worksheet" r:id="rId3" imgW="4114800" imgH="1836512" progId="Excel.Sheet.12">
                  <p:embed/>
                  <p:pic>
                    <p:nvPicPr>
                      <p:cNvPr id="0" name=""/>
                      <p:cNvPicPr/>
                      <p:nvPr/>
                    </p:nvPicPr>
                    <p:blipFill>
                      <a:blip r:embed="rId4"/>
                      <a:stretch>
                        <a:fillRect/>
                      </a:stretch>
                    </p:blipFill>
                    <p:spPr>
                      <a:xfrm>
                        <a:off x="519899" y="1353221"/>
                        <a:ext cx="5982205" cy="2670297"/>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040AEDA0-CCF0-4812-8C46-6397FA813857}"/>
              </a:ext>
            </a:extLst>
          </p:cNvPr>
          <p:cNvPicPr>
            <a:picLocks noChangeAspect="1"/>
          </p:cNvPicPr>
          <p:nvPr/>
        </p:nvPicPr>
        <p:blipFill>
          <a:blip r:embed="rId5"/>
          <a:stretch>
            <a:fillRect/>
          </a:stretch>
        </p:blipFill>
        <p:spPr>
          <a:xfrm>
            <a:off x="6995058" y="1353221"/>
            <a:ext cx="4677043" cy="1711526"/>
          </a:xfrm>
          <a:prstGeom prst="rect">
            <a:avLst/>
          </a:prstGeom>
        </p:spPr>
      </p:pic>
      <p:sp>
        <p:nvSpPr>
          <p:cNvPr id="8" name="テキスト ボックス 7">
            <a:extLst>
              <a:ext uri="{FF2B5EF4-FFF2-40B4-BE49-F238E27FC236}">
                <a16:creationId xmlns:a16="http://schemas.microsoft.com/office/drawing/2014/main" id="{33C0547F-9E66-4008-B757-90B1026FE0B7}"/>
              </a:ext>
            </a:extLst>
          </p:cNvPr>
          <p:cNvSpPr txBox="1"/>
          <p:nvPr/>
        </p:nvSpPr>
        <p:spPr>
          <a:xfrm>
            <a:off x="7371406" y="3535780"/>
            <a:ext cx="4300695"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000" dirty="0"/>
              <a:t>等分散性の検定を有意水準５％で行うと，いずれの方法でも，帰無仮説は棄却された．つまり，等分散性は言えなかった</a:t>
            </a:r>
            <a:r>
              <a:rPr kumimoji="1" lang="ja-JP" altLang="en-US" dirty="0"/>
              <a:t>．</a:t>
            </a:r>
          </a:p>
        </p:txBody>
      </p:sp>
      <p:sp>
        <p:nvSpPr>
          <p:cNvPr id="9" name="テキスト ボックス 8">
            <a:extLst>
              <a:ext uri="{FF2B5EF4-FFF2-40B4-BE49-F238E27FC236}">
                <a16:creationId xmlns:a16="http://schemas.microsoft.com/office/drawing/2014/main" id="{534A8B89-6856-4B29-8EA3-6B4EF23B757B}"/>
              </a:ext>
            </a:extLst>
          </p:cNvPr>
          <p:cNvSpPr txBox="1"/>
          <p:nvPr/>
        </p:nvSpPr>
        <p:spPr>
          <a:xfrm>
            <a:off x="704238" y="4451270"/>
            <a:ext cx="6094674" cy="1754326"/>
          </a:xfrm>
          <a:prstGeom prst="rect">
            <a:avLst/>
          </a:prstGeom>
          <a:noFill/>
        </p:spPr>
        <p:txBody>
          <a:bodyPr wrap="square">
            <a:spAutoFit/>
          </a:bodyPr>
          <a:lstStyle/>
          <a:p>
            <a:r>
              <a:rPr lang="ja-JP" altLang="en-US" dirty="0"/>
              <a:t>「</a:t>
            </a:r>
            <a:r>
              <a:rPr lang="ja-JP" altLang="en-US" dirty="0">
                <a:solidFill>
                  <a:srgbClr val="FF0000"/>
                </a:solidFill>
              </a:rPr>
              <a:t>等分散性の検定もサンプルサイズが小さいとあてにあてにならないので参考程度と考えたほうがよい</a:t>
            </a:r>
            <a:r>
              <a:rPr lang="ja-JP" altLang="en-US" dirty="0"/>
              <a:t>」という</a:t>
            </a:r>
            <a:endParaRPr lang="en-US" altLang="ja-JP" dirty="0"/>
          </a:p>
          <a:p>
            <a:r>
              <a:rPr lang="ja-JP" altLang="en-US" dirty="0"/>
              <a:t>ものの，これだけ等分散であるという帰無仮説が強くリジェクトされると，</a:t>
            </a:r>
            <a:r>
              <a:rPr lang="en-US" altLang="ja-JP" dirty="0"/>
              <a:t>7</a:t>
            </a:r>
            <a:r>
              <a:rPr lang="ja-JP" altLang="en-US" dirty="0"/>
              <a:t>種類について</a:t>
            </a:r>
            <a:r>
              <a:rPr lang="en-US" altLang="ja-JP" dirty="0"/>
              <a:t>2</a:t>
            </a:r>
            <a:r>
              <a:rPr lang="ja-JP" altLang="en-US" dirty="0"/>
              <a:t>元配列分散分析を行うことは無理と考えた．</a:t>
            </a:r>
            <a:r>
              <a:rPr lang="en-US" altLang="ja-JP" dirty="0"/>
              <a:t>ANOVA</a:t>
            </a:r>
            <a:r>
              <a:rPr lang="ja-JP" altLang="en-US" dirty="0"/>
              <a:t>の結果は参考程度にみて</a:t>
            </a:r>
            <a:endParaRPr lang="en-US" altLang="ja-JP" dirty="0"/>
          </a:p>
          <a:p>
            <a:r>
              <a:rPr lang="ja-JP" altLang="en-US" dirty="0"/>
              <a:t>おくこと．</a:t>
            </a:r>
          </a:p>
        </p:txBody>
      </p:sp>
    </p:spTree>
    <p:extLst>
      <p:ext uri="{BB962C8B-B14F-4D97-AF65-F5344CB8AC3E}">
        <p14:creationId xmlns:p14="http://schemas.microsoft.com/office/powerpoint/2010/main" val="142174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C2A6-C955-4C43-B0D8-BE0030950472}"/>
              </a:ext>
            </a:extLst>
          </p:cNvPr>
          <p:cNvSpPr>
            <a:spLocks noGrp="1"/>
          </p:cNvSpPr>
          <p:nvPr>
            <p:ph type="title"/>
          </p:nvPr>
        </p:nvSpPr>
        <p:spPr/>
        <p:txBody>
          <a:bodyPr>
            <a:noAutofit/>
          </a:bodyPr>
          <a:lstStyle/>
          <a:p>
            <a:r>
              <a:rPr lang="ja-JP" altLang="en-US" sz="3200" dirty="0"/>
              <a:t>繰り返しの無い</a:t>
            </a:r>
            <a:r>
              <a:rPr lang="en-US" altLang="ja-JP" sz="3200" dirty="0"/>
              <a:t>2</a:t>
            </a:r>
            <a:r>
              <a:rPr lang="ja-JP" altLang="en-US" sz="3200" dirty="0"/>
              <a:t>元配列分散分析では</a:t>
            </a:r>
            <a:br>
              <a:rPr lang="en-US" altLang="ja-JP" sz="3200" dirty="0"/>
            </a:br>
            <a:r>
              <a:rPr lang="ja-JP" altLang="en-US" sz="3200" dirty="0"/>
              <a:t>交互作用と実験誤差の大きさを分離して把握できない</a:t>
            </a:r>
            <a:endParaRPr kumimoji="1" lang="ja-JP" altLang="en-US" sz="3200"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8717E66D-CBA5-4EFE-8F95-A85B26084AD2}"/>
                  </a:ext>
                </a:extLst>
              </p:cNvPr>
              <p:cNvSpPr>
                <a:spLocks noGrp="1"/>
              </p:cNvSpPr>
              <p:nvPr>
                <p:ph idx="1"/>
              </p:nvPr>
            </p:nvSpPr>
            <p:spPr/>
            <p:txBody>
              <a:bodyPr/>
              <a:lstStyle/>
              <a:p>
                <a:r>
                  <a:rPr kumimoji="1" lang="ja-JP" altLang="en-US" dirty="0"/>
                  <a:t>従来の知見などで，交互作用が存在しないことが分かっている場合にのみ，</a:t>
                </a:r>
                <a:r>
                  <a:rPr kumimoji="1" lang="ja-JP" altLang="en-US" dirty="0">
                    <a:solidFill>
                      <a:srgbClr val="FF0000"/>
                    </a:solidFill>
                  </a:rPr>
                  <a:t>繰り返し無し</a:t>
                </a:r>
                <a:r>
                  <a:rPr kumimoji="1" lang="en-US" altLang="ja-JP" dirty="0">
                    <a:solidFill>
                      <a:srgbClr val="FF0000"/>
                    </a:solidFill>
                  </a:rPr>
                  <a:t>2</a:t>
                </a:r>
                <a:r>
                  <a:rPr kumimoji="1" lang="ja-JP" altLang="en-US" dirty="0">
                    <a:solidFill>
                      <a:srgbClr val="FF0000"/>
                    </a:solidFill>
                  </a:rPr>
                  <a:t>元配列分散分析</a:t>
                </a:r>
                <a:r>
                  <a:rPr kumimoji="1" lang="ja-JP" altLang="en-US" dirty="0"/>
                  <a:t>を使うことができる</a:t>
                </a:r>
                <a:r>
                  <a:rPr kumimoji="1" lang="en-US" altLang="ja-JP" dirty="0"/>
                  <a:t>(</a:t>
                </a:r>
                <a:r>
                  <a:rPr kumimoji="1" lang="ja-JP" altLang="en-US" dirty="0"/>
                  <a:t>交互作用が存在する場合，結果の信頼性が低い）</a:t>
                </a:r>
                <a:endParaRPr kumimoji="1" lang="en-US" altLang="ja-JP" dirty="0"/>
              </a:p>
              <a:p>
                <a:r>
                  <a:rPr lang="ja-JP" altLang="en-US" dirty="0"/>
                  <a:t>どうして，分離できないのか？</a:t>
                </a:r>
                <a:endParaRPr lang="en-US" altLang="ja-JP" dirty="0"/>
              </a:p>
              <a:p>
                <a:pPr lvl="1"/>
                <a:r>
                  <a:rPr kumimoji="1" lang="ja-JP" altLang="en-US" dirty="0"/>
                  <a:t>繰り返しのない</a:t>
                </a:r>
                <a:r>
                  <a:rPr kumimoji="1" lang="en-US" altLang="ja-JP" dirty="0"/>
                  <a:t>2</a:t>
                </a:r>
                <a:r>
                  <a:rPr kumimoji="1" lang="ja-JP" altLang="en-US" dirty="0"/>
                  <a:t>元配列のデータの構造モデルは</a:t>
                </a:r>
                <a:endParaRPr kumimoji="1" lang="en-US" altLang="ja-JP"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𝑖𝑗</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𝜇</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𝛼</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𝛽</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r>
                      <a:rPr kumimoji="1" lang="en-US" altLang="ja-JP" b="0" i="1" smtClean="0">
                        <a:solidFill>
                          <a:srgbClr val="FF0000"/>
                        </a:solidFill>
                        <a:latin typeface="Cambria Math" panose="02040503050406030204" pitchFamily="18" charset="0"/>
                      </a:rPr>
                      <m:t>(</m:t>
                    </m:r>
                    <m:r>
                      <a:rPr lang="ja-JP" altLang="en-US" i="1">
                        <a:solidFill>
                          <a:srgbClr val="FF0000"/>
                        </a:solidFill>
                        <a:latin typeface="Cambria Math" panose="02040503050406030204" pitchFamily="18" charset="0"/>
                      </a:rPr>
                      <m:t>𝛼</m:t>
                    </m:r>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𝛽</m:t>
                        </m:r>
                        <m:r>
                          <a:rPr lang="en-US" altLang="ja-JP" b="0" i="1" smtClean="0">
                            <a:solidFill>
                              <a:srgbClr val="FF0000"/>
                            </a:solidFill>
                            <a:latin typeface="Cambria Math" panose="02040503050406030204" pitchFamily="18" charset="0"/>
                          </a:rPr>
                          <m:t>)</m:t>
                        </m:r>
                      </m:e>
                      <m:sub>
                        <m:r>
                          <a:rPr lang="en-US" altLang="ja-JP" b="0" i="1" smtClean="0">
                            <a:solidFill>
                              <a:srgbClr val="FF0000"/>
                            </a:solidFill>
                            <a:latin typeface="Cambria Math" panose="02040503050406030204" pitchFamily="18" charset="0"/>
                          </a:rPr>
                          <m:t>𝑖</m:t>
                        </m:r>
                        <m:r>
                          <a:rPr lang="en-US" altLang="ja-JP" i="1">
                            <a:solidFill>
                              <a:srgbClr val="FF0000"/>
                            </a:solidFill>
                            <a:latin typeface="Cambria Math" panose="02040503050406030204" pitchFamily="18" charset="0"/>
                          </a:rPr>
                          <m:t>𝑗</m:t>
                        </m:r>
                      </m:sub>
                    </m:sSub>
                    <m:r>
                      <a:rPr lang="en-US" altLang="ja-JP" b="0" i="1" smtClean="0">
                        <a:latin typeface="Cambria Math" panose="02040503050406030204" pitchFamily="18" charset="0"/>
                      </a:rPr>
                      <m:t>+</m:t>
                    </m:r>
                    <m:sSub>
                      <m:sSubPr>
                        <m:ctrlPr>
                          <a:rPr lang="en-US" altLang="ja-JP" b="0" i="1" smtClean="0">
                            <a:solidFill>
                              <a:srgbClr val="FF0000"/>
                            </a:solidFill>
                            <a:latin typeface="Cambria Math" panose="02040503050406030204" pitchFamily="18" charset="0"/>
                          </a:rPr>
                        </m:ctrlPr>
                      </m:sSubPr>
                      <m:e>
                        <m:r>
                          <a:rPr lang="ja-JP" altLang="en-US" b="0" i="1" smtClean="0">
                            <a:solidFill>
                              <a:srgbClr val="FF0000"/>
                            </a:solidFill>
                            <a:latin typeface="Cambria Math" panose="02040503050406030204" pitchFamily="18" charset="0"/>
                          </a:rPr>
                          <m:t>𝜀</m:t>
                        </m:r>
                      </m:e>
                      <m:sub>
                        <m:r>
                          <a:rPr lang="en-US" altLang="ja-JP" b="0" i="1" smtClean="0">
                            <a:solidFill>
                              <a:srgbClr val="FF0000"/>
                            </a:solidFill>
                            <a:latin typeface="Cambria Math" panose="02040503050406030204" pitchFamily="18" charset="0"/>
                          </a:rPr>
                          <m:t>𝑖𝑗</m:t>
                        </m:r>
                      </m:sub>
                    </m:sSub>
                  </m:oMath>
                </a14:m>
                <a:endParaRPr kumimoji="1" lang="en-US" altLang="ja-JP" dirty="0"/>
              </a:p>
              <a:p>
                <a:pPr lvl="1"/>
                <a:r>
                  <a:rPr lang="ja-JP" altLang="en-US" dirty="0"/>
                  <a:t>交互作用と誤差が同じ添え字をもつので，誤差</a:t>
                </a:r>
                <a:r>
                  <a:rPr lang="en-US" altLang="ja-JP" dirty="0"/>
                  <a:t>Se</a:t>
                </a:r>
                <a:r>
                  <a:rPr lang="ja-JP" altLang="en-US" dirty="0"/>
                  <a:t>には両方の大きさの情報が交じり合って含まれるので，どちらが効いているのか分からないため．</a:t>
                </a:r>
                <a:endParaRPr kumimoji="1" lang="ja-JP" altLang="en-US" dirty="0"/>
              </a:p>
            </p:txBody>
          </p:sp>
        </mc:Choice>
        <mc:Fallback>
          <p:sp>
            <p:nvSpPr>
              <p:cNvPr id="3" name="コンテンツ プレースホルダー 2">
                <a:extLst>
                  <a:ext uri="{FF2B5EF4-FFF2-40B4-BE49-F238E27FC236}">
                    <a16:creationId xmlns:a16="http://schemas.microsoft.com/office/drawing/2014/main" id="{8717E66D-CBA5-4EFE-8F95-A85B26084AD2}"/>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p:sp>
        <p:nvSpPr>
          <p:cNvPr id="4" name="フッター プレースホルダー 3">
            <a:extLst>
              <a:ext uri="{FF2B5EF4-FFF2-40B4-BE49-F238E27FC236}">
                <a16:creationId xmlns:a16="http://schemas.microsoft.com/office/drawing/2014/main" id="{CF9EB209-8C18-44F7-9261-30A64210C3B3}"/>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Tree>
    <p:extLst>
      <p:ext uri="{BB962C8B-B14F-4D97-AF65-F5344CB8AC3E}">
        <p14:creationId xmlns:p14="http://schemas.microsoft.com/office/powerpoint/2010/main" val="160902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BA4D23-7AAE-496A-AB0D-30DDED83A68D}"/>
              </a:ext>
            </a:extLst>
          </p:cNvPr>
          <p:cNvSpPr>
            <a:spLocks noGrp="1"/>
          </p:cNvSpPr>
          <p:nvPr>
            <p:ph type="title"/>
          </p:nvPr>
        </p:nvSpPr>
        <p:spPr/>
        <p:txBody>
          <a:bodyPr>
            <a:noAutofit/>
          </a:bodyPr>
          <a:lstStyle/>
          <a:p>
            <a:r>
              <a:rPr kumimoji="1" lang="ja-JP" altLang="en-US" sz="3200" dirty="0"/>
              <a:t>それでも，何とか分析をしたい．分析対象を絞り込む（</a:t>
            </a:r>
            <a:r>
              <a:rPr kumimoji="1" lang="ja-JP" altLang="en-US" sz="3200" dirty="0">
                <a:solidFill>
                  <a:srgbClr val="FF0000"/>
                </a:solidFill>
              </a:rPr>
              <a:t>自分は何が発見したいのか？</a:t>
            </a:r>
            <a:r>
              <a:rPr kumimoji="1" lang="ja-JP" altLang="en-US" sz="3200" dirty="0"/>
              <a:t>）</a:t>
            </a:r>
            <a:br>
              <a:rPr kumimoji="1" lang="en-US" altLang="ja-JP" sz="3200" dirty="0"/>
            </a:br>
            <a:r>
              <a:rPr kumimoji="1" lang="en-US" altLang="ja-JP" sz="3200" dirty="0">
                <a:solidFill>
                  <a:srgbClr val="0070C0"/>
                </a:solidFill>
              </a:rPr>
              <a:t>4</a:t>
            </a:r>
            <a:r>
              <a:rPr kumimoji="1" lang="ja-JP" altLang="en-US" sz="3200" dirty="0">
                <a:solidFill>
                  <a:srgbClr val="0070C0"/>
                </a:solidFill>
              </a:rPr>
              <a:t>月</a:t>
            </a:r>
            <a:r>
              <a:rPr kumimoji="1" lang="en-US" altLang="ja-JP" sz="3200" dirty="0">
                <a:solidFill>
                  <a:srgbClr val="0070C0"/>
                </a:solidFill>
              </a:rPr>
              <a:t>7</a:t>
            </a:r>
            <a:r>
              <a:rPr kumimoji="1" lang="ja-JP" altLang="en-US" sz="3200" dirty="0">
                <a:solidFill>
                  <a:srgbClr val="0070C0"/>
                </a:solidFill>
              </a:rPr>
              <a:t>日の緊急事態宣言以降で調査</a:t>
            </a:r>
            <a:br>
              <a:rPr kumimoji="1" lang="en-US" altLang="ja-JP" sz="3200" dirty="0">
                <a:solidFill>
                  <a:srgbClr val="0070C0"/>
                </a:solidFill>
              </a:rPr>
            </a:br>
            <a:r>
              <a:rPr kumimoji="1" lang="ja-JP" altLang="en-US" sz="3200" dirty="0">
                <a:solidFill>
                  <a:srgbClr val="0070C0"/>
                </a:solidFill>
              </a:rPr>
              <a:t>ケーキ，パン，ホットケーキのみで分散分析</a:t>
            </a:r>
          </a:p>
        </p:txBody>
      </p:sp>
      <p:sp>
        <p:nvSpPr>
          <p:cNvPr id="3" name="コンテンツ プレースホルダー 2">
            <a:extLst>
              <a:ext uri="{FF2B5EF4-FFF2-40B4-BE49-F238E27FC236}">
                <a16:creationId xmlns:a16="http://schemas.microsoft.com/office/drawing/2014/main" id="{06F46622-F27A-4678-B3E1-A54E74661132}"/>
              </a:ext>
            </a:extLst>
          </p:cNvPr>
          <p:cNvSpPr>
            <a:spLocks noGrp="1"/>
          </p:cNvSpPr>
          <p:nvPr>
            <p:ph idx="1"/>
          </p:nvPr>
        </p:nvSpPr>
        <p:spPr/>
        <p:txBody>
          <a:bodyPr>
            <a:normAutofit lnSpcReduction="10000"/>
          </a:bodyPr>
          <a:lstStyle/>
          <a:p>
            <a:endParaRPr lang="en-US" altLang="ja-JP" b="0" i="0" dirty="0">
              <a:solidFill>
                <a:srgbClr val="333333"/>
              </a:solidFill>
              <a:effectLst/>
              <a:latin typeface="HiraKakuPro"/>
            </a:endParaRPr>
          </a:p>
          <a:p>
            <a:r>
              <a:rPr lang="ja-JP" altLang="en-US" b="0" i="0" dirty="0">
                <a:solidFill>
                  <a:srgbClr val="333333"/>
                </a:solidFill>
                <a:effectLst/>
                <a:latin typeface="HiraKakuPro"/>
              </a:rPr>
              <a:t>特別措置法第３２条に基づき、緊急事態宣言を発出することといたします。対象となる範囲は、関東の１都３県、東京都、神奈川県、千葉県、埼玉県、関西の大阪府と兵庫県、そして九州の福岡県であります。</a:t>
            </a:r>
            <a:endParaRPr lang="en-US" altLang="ja-JP" b="0" i="0" dirty="0">
              <a:solidFill>
                <a:srgbClr val="333333"/>
              </a:solidFill>
              <a:effectLst/>
              <a:latin typeface="HiraKakuPro"/>
            </a:endParaRPr>
          </a:p>
          <a:p>
            <a:endParaRPr kumimoji="1" lang="en-US" altLang="ja-JP" dirty="0">
              <a:solidFill>
                <a:srgbClr val="333333"/>
              </a:solidFill>
              <a:latin typeface="HiraKakuPro"/>
            </a:endParaRPr>
          </a:p>
          <a:p>
            <a:r>
              <a:rPr lang="ja-JP" altLang="en-US" dirty="0">
                <a:hlinkClick r:id="rId2"/>
              </a:rPr>
              <a:t>引用</a:t>
            </a:r>
            <a:br>
              <a:rPr lang="en-US" altLang="ja-JP" dirty="0">
                <a:hlinkClick r:id="rId2"/>
              </a:rPr>
            </a:br>
            <a:r>
              <a:rPr lang="ja-JP" altLang="en-US" dirty="0">
                <a:hlinkClick r:id="rId2"/>
              </a:rPr>
              <a:t>首相官邸</a:t>
            </a:r>
            <a:r>
              <a:rPr lang="ja-JP" altLang="en-US" dirty="0"/>
              <a:t>：</a:t>
            </a:r>
            <a:r>
              <a:rPr lang="ja-JP" altLang="en-US" b="1" i="0" dirty="0">
                <a:solidFill>
                  <a:srgbClr val="4D4D4D"/>
                </a:solidFill>
                <a:effectLst/>
                <a:latin typeface="ヒラギノ明朝 ProN W3"/>
              </a:rPr>
              <a:t>新型コロナウイルス感染症に関する安倍内閣総理大臣記者会見，</a:t>
            </a:r>
            <a:r>
              <a:rPr lang="en-US" altLang="ja-JP" b="1" i="0" dirty="0">
                <a:solidFill>
                  <a:srgbClr val="4D4D4D"/>
                </a:solidFill>
                <a:effectLst/>
                <a:latin typeface="ヒラギノ明朝 ProN W3"/>
              </a:rPr>
              <a:t>2020</a:t>
            </a:r>
            <a:r>
              <a:rPr lang="ja-JP" altLang="en-US" b="1" i="0" dirty="0">
                <a:solidFill>
                  <a:srgbClr val="4D4D4D"/>
                </a:solidFill>
                <a:effectLst/>
                <a:latin typeface="ヒラギノ明朝 ProN W3"/>
              </a:rPr>
              <a:t>年</a:t>
            </a:r>
            <a:r>
              <a:rPr lang="en-US" altLang="ja-JP" b="1" i="0" dirty="0">
                <a:solidFill>
                  <a:srgbClr val="4D4D4D"/>
                </a:solidFill>
                <a:effectLst/>
                <a:latin typeface="ヒラギノ明朝 ProN W3"/>
              </a:rPr>
              <a:t>4</a:t>
            </a:r>
            <a:r>
              <a:rPr lang="ja-JP" altLang="en-US" b="1" i="0" dirty="0">
                <a:solidFill>
                  <a:srgbClr val="4D4D4D"/>
                </a:solidFill>
                <a:effectLst/>
                <a:latin typeface="ヒラギノ明朝 ProN W3"/>
              </a:rPr>
              <a:t>月</a:t>
            </a:r>
            <a:r>
              <a:rPr lang="en-US" altLang="ja-JP" b="1" i="0" dirty="0">
                <a:solidFill>
                  <a:srgbClr val="4D4D4D"/>
                </a:solidFill>
                <a:effectLst/>
                <a:latin typeface="ヒラギノ明朝 ProN W3"/>
              </a:rPr>
              <a:t>7</a:t>
            </a:r>
            <a:r>
              <a:rPr lang="ja-JP" altLang="en-US" b="1" i="0" dirty="0">
                <a:solidFill>
                  <a:srgbClr val="4D4D4D"/>
                </a:solidFill>
                <a:effectLst/>
                <a:latin typeface="ヒラギノ明朝 ProN W3"/>
              </a:rPr>
              <a:t>日，</a:t>
            </a:r>
            <a:r>
              <a:rPr lang="en-US" altLang="ja-JP" dirty="0">
                <a:hlinkClick r:id="rId2"/>
              </a:rPr>
              <a:t>https://www.kantei.go.jp/jp/98_abe/statement/2020/0407kaiken.html</a:t>
            </a:r>
            <a:endParaRPr kumimoji="1" lang="ja-JP" altLang="en-US" dirty="0"/>
          </a:p>
        </p:txBody>
      </p:sp>
      <p:sp>
        <p:nvSpPr>
          <p:cNvPr id="4" name="フッター プレースホルダー 3">
            <a:extLst>
              <a:ext uri="{FF2B5EF4-FFF2-40B4-BE49-F238E27FC236}">
                <a16:creationId xmlns:a16="http://schemas.microsoft.com/office/drawing/2014/main" id="{CFF8F46D-B0C2-4B22-8579-823E23111695}"/>
              </a:ext>
            </a:extLst>
          </p:cNvPr>
          <p:cNvSpPr>
            <a:spLocks noGrp="1"/>
          </p:cNvSpPr>
          <p:nvPr>
            <p:ph type="ftr" sz="quarter" idx="11"/>
          </p:nvPr>
        </p:nvSpPr>
        <p:spPr/>
        <p:txBody>
          <a:bodyPr/>
          <a:lstStyle/>
          <a:p>
            <a:r>
              <a:rPr kumimoji="1" lang="en-US" altLang="ja-JP"/>
              <a:t>Copyright:</a:t>
            </a:r>
            <a:r>
              <a:rPr kumimoji="1" lang="ja-JP" altLang="en-US"/>
              <a:t>　</a:t>
            </a:r>
            <a:r>
              <a:rPr kumimoji="1" lang="en-US" altLang="ja-JP"/>
              <a:t>Prof Yukari Shirota, Gakushuin University, 2020</a:t>
            </a:r>
            <a:endParaRPr kumimoji="1" lang="ja-JP" altLang="en-US"/>
          </a:p>
        </p:txBody>
      </p:sp>
    </p:spTree>
    <p:extLst>
      <p:ext uri="{BB962C8B-B14F-4D97-AF65-F5344CB8AC3E}">
        <p14:creationId xmlns:p14="http://schemas.microsoft.com/office/powerpoint/2010/main" val="1668869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TotalTime>
  <Words>1218</Words>
  <Application>Microsoft Office PowerPoint</Application>
  <PresentationFormat>ワイド画面</PresentationFormat>
  <Paragraphs>123</Paragraphs>
  <Slides>14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2" baseType="lpstr">
      <vt:lpstr>HiraKakuPro</vt:lpstr>
      <vt:lpstr>ヒラギノ明朝 ProN W3</vt:lpstr>
      <vt:lpstr>游ゴシック</vt:lpstr>
      <vt:lpstr>游ゴシック Light</vt:lpstr>
      <vt:lpstr>Arial</vt:lpstr>
      <vt:lpstr>Cambria Math</vt:lpstr>
      <vt:lpstr>Office テーマ</vt:lpstr>
      <vt:lpstr>Worksheet</vt:lpstr>
      <vt:lpstr>分散分析 コロナ期のホットケーキの売上</vt:lpstr>
      <vt:lpstr>コロナ期の物品の売上の違いを見る</vt:lpstr>
      <vt:lpstr>品目による売上の違いはあるか？ 日次による売上の違いはあるか？</vt:lpstr>
      <vt:lpstr>帰無仮説は２種類</vt:lpstr>
      <vt:lpstr>要因1：　品目による売上の母平均の違いはないか？　 結果は帰無仮説棄却された </vt:lpstr>
      <vt:lpstr>F(６，７２）を使う． ５％の境界値は　2.2 </vt:lpstr>
      <vt:lpstr>等分散の仮説検定</vt:lpstr>
      <vt:lpstr>繰り返しの無い2元配列分散分析では 交互作用と実験誤差の大きさを分離して把握できない</vt:lpstr>
      <vt:lpstr>それでも，何とか分析をしたい．分析対象を絞り込む（自分は何が発見したいのか？） 4月7日の緊急事態宣言以降で調査 ケーキ，パン，ホットケーキのみで分散分析</vt:lpstr>
      <vt:lpstr>3週間のみ，3品目に限定して 2元配置ANOVA繰り返し無し </vt:lpstr>
      <vt:lpstr>PowerPoint プレゼンテーション</vt:lpstr>
      <vt:lpstr>多重比較　Tukey法， 有意水準7％</vt:lpstr>
      <vt:lpstr>多重比較　Tukey法， 有意水準7％</vt:lpstr>
      <vt:lpstr>多重比較　Bonferroni法， 有意水準7％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2020前期 データ科学１C</dc:title>
  <dc:creator>Shirota Yukari</dc:creator>
  <cp:lastModifiedBy>Shirota Yukari</cp:lastModifiedBy>
  <cp:revision>181</cp:revision>
  <dcterms:created xsi:type="dcterms:W3CDTF">2020-04-18T05:19:27Z</dcterms:created>
  <dcterms:modified xsi:type="dcterms:W3CDTF">2020-07-15T00:52:55Z</dcterms:modified>
</cp:coreProperties>
</file>