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77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yukar\OneDrive\&#12489;&#12461;&#12517;&#12513;&#12531;&#12488;\&#28436;&#32722;&#65299;&#24180;2020\&#26412;&#28580;&#39154;&#26009;&#27700;&#12487;&#12540;&#1247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カゴメ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Sheet1!$F$2:$F$54</c:f>
              <c:strCache>
                <c:ptCount val="53"/>
                <c:pt idx="0">
                  <c:v>2020/04/07</c:v>
                </c:pt>
                <c:pt idx="1">
                  <c:v>2020/04/08</c:v>
                </c:pt>
                <c:pt idx="2">
                  <c:v>2020/04/09</c:v>
                </c:pt>
                <c:pt idx="3">
                  <c:v>2020/04/10</c:v>
                </c:pt>
                <c:pt idx="4">
                  <c:v>2020/04/13</c:v>
                </c:pt>
                <c:pt idx="5">
                  <c:v>2020/04/14</c:v>
                </c:pt>
                <c:pt idx="6">
                  <c:v>2020/04/15</c:v>
                </c:pt>
                <c:pt idx="7">
                  <c:v>2020/04/16</c:v>
                </c:pt>
                <c:pt idx="8">
                  <c:v>2020/04/17</c:v>
                </c:pt>
                <c:pt idx="9">
                  <c:v>2020/04/20</c:v>
                </c:pt>
                <c:pt idx="10">
                  <c:v>2020/04/21</c:v>
                </c:pt>
                <c:pt idx="11">
                  <c:v>2020/04/22</c:v>
                </c:pt>
                <c:pt idx="12">
                  <c:v>2020/04/23</c:v>
                </c:pt>
                <c:pt idx="13">
                  <c:v>2020/04/24</c:v>
                </c:pt>
                <c:pt idx="14">
                  <c:v>2020/04/27</c:v>
                </c:pt>
                <c:pt idx="15">
                  <c:v>2020/04/28</c:v>
                </c:pt>
                <c:pt idx="16">
                  <c:v>2020/04/30</c:v>
                </c:pt>
                <c:pt idx="17">
                  <c:v>2020/05/01</c:v>
                </c:pt>
                <c:pt idx="18">
                  <c:v>2020/05/07</c:v>
                </c:pt>
                <c:pt idx="19">
                  <c:v>2020/05/08</c:v>
                </c:pt>
                <c:pt idx="20">
                  <c:v>2020/05/11</c:v>
                </c:pt>
                <c:pt idx="21">
                  <c:v>2020/05/12</c:v>
                </c:pt>
                <c:pt idx="22">
                  <c:v>2020/05/13</c:v>
                </c:pt>
                <c:pt idx="23">
                  <c:v>2020/05/14</c:v>
                </c:pt>
                <c:pt idx="24">
                  <c:v>2020/05/15</c:v>
                </c:pt>
                <c:pt idx="25">
                  <c:v>2020/05/18</c:v>
                </c:pt>
                <c:pt idx="26">
                  <c:v>2020/05/19</c:v>
                </c:pt>
                <c:pt idx="27">
                  <c:v>2020/05/20</c:v>
                </c:pt>
                <c:pt idx="28">
                  <c:v>2020/05/21</c:v>
                </c:pt>
                <c:pt idx="29">
                  <c:v>2020/05/22</c:v>
                </c:pt>
                <c:pt idx="30">
                  <c:v>2020/05/25</c:v>
                </c:pt>
                <c:pt idx="31">
                  <c:v>2020/05/26</c:v>
                </c:pt>
                <c:pt idx="32">
                  <c:v>2020/05/27</c:v>
                </c:pt>
                <c:pt idx="33">
                  <c:v>2020/05/28</c:v>
                </c:pt>
                <c:pt idx="34">
                  <c:v>2020/05/29</c:v>
                </c:pt>
                <c:pt idx="35">
                  <c:v>2020/06/01</c:v>
                </c:pt>
                <c:pt idx="36">
                  <c:v>2020/06/02</c:v>
                </c:pt>
                <c:pt idx="37">
                  <c:v>2020/06/03</c:v>
                </c:pt>
                <c:pt idx="38">
                  <c:v>2020/06/04</c:v>
                </c:pt>
                <c:pt idx="39">
                  <c:v>2020/06/05</c:v>
                </c:pt>
                <c:pt idx="40">
                  <c:v>2020/06/08</c:v>
                </c:pt>
                <c:pt idx="41">
                  <c:v>2020/06/09</c:v>
                </c:pt>
                <c:pt idx="42">
                  <c:v>2020/06/10</c:v>
                </c:pt>
                <c:pt idx="43">
                  <c:v>2020/06/11</c:v>
                </c:pt>
                <c:pt idx="44">
                  <c:v>2020/06/12</c:v>
                </c:pt>
                <c:pt idx="45">
                  <c:v>2020/06/15</c:v>
                </c:pt>
                <c:pt idx="46">
                  <c:v>2020/06/16</c:v>
                </c:pt>
                <c:pt idx="47">
                  <c:v>2020/06/17</c:v>
                </c:pt>
                <c:pt idx="48">
                  <c:v>2020/06/18</c:v>
                </c:pt>
                <c:pt idx="49">
                  <c:v>2020/06/19</c:v>
                </c:pt>
                <c:pt idx="50">
                  <c:v>2020/06/22</c:v>
                </c:pt>
                <c:pt idx="51">
                  <c:v>2020/06/23</c:v>
                </c:pt>
                <c:pt idx="52">
                  <c:v>2020/06/24</c:v>
                </c:pt>
              </c:strCache>
            </c:strRef>
          </c:cat>
          <c:val>
            <c:numRef>
              <c:f>Sheet1!$G$2:$G$54</c:f>
              <c:numCache>
                <c:formatCode>General</c:formatCode>
                <c:ptCount val="53"/>
                <c:pt idx="0">
                  <c:v>1</c:v>
                </c:pt>
                <c:pt idx="1">
                  <c:v>1.0420509037255625</c:v>
                </c:pt>
                <c:pt idx="2">
                  <c:v>0.98856510512725937</c:v>
                </c:pt>
                <c:pt idx="3">
                  <c:v>1.0047952784950203</c:v>
                </c:pt>
                <c:pt idx="4">
                  <c:v>0.99483585392843965</c:v>
                </c:pt>
                <c:pt idx="5">
                  <c:v>0.99631132423459978</c:v>
                </c:pt>
                <c:pt idx="6">
                  <c:v>0.98561416451493911</c:v>
                </c:pt>
                <c:pt idx="7">
                  <c:v>1.0084839542604205</c:v>
                </c:pt>
                <c:pt idx="8">
                  <c:v>0.99151604573957952</c:v>
                </c:pt>
                <c:pt idx="9">
                  <c:v>0.98450756178531906</c:v>
                </c:pt>
                <c:pt idx="10">
                  <c:v>0.98266322390261895</c:v>
                </c:pt>
                <c:pt idx="11">
                  <c:v>0.99557358908151972</c:v>
                </c:pt>
                <c:pt idx="12">
                  <c:v>1.0033198081888601</c:v>
                </c:pt>
                <c:pt idx="13">
                  <c:v>1.016230173367761</c:v>
                </c:pt>
                <c:pt idx="14">
                  <c:v>1.0114348948727407</c:v>
                </c:pt>
                <c:pt idx="15">
                  <c:v>1.0202877167097013</c:v>
                </c:pt>
                <c:pt idx="16">
                  <c:v>1.0118037624492806</c:v>
                </c:pt>
                <c:pt idx="17">
                  <c:v>0.99926226484691993</c:v>
                </c:pt>
                <c:pt idx="18">
                  <c:v>1.0125414976023608</c:v>
                </c:pt>
                <c:pt idx="19">
                  <c:v>1.0221320545924013</c:v>
                </c:pt>
                <c:pt idx="20">
                  <c:v>1.0217631870158612</c:v>
                </c:pt>
                <c:pt idx="21">
                  <c:v>1.0295094061232017</c:v>
                </c:pt>
                <c:pt idx="22">
                  <c:v>1.0450018443378828</c:v>
                </c:pt>
                <c:pt idx="23">
                  <c:v>1.0276650682405017</c:v>
                </c:pt>
                <c:pt idx="24">
                  <c:v>1.0269273330874216</c:v>
                </c:pt>
                <c:pt idx="25">
                  <c:v>1.0435263740317227</c:v>
                </c:pt>
                <c:pt idx="26">
                  <c:v>1.0472150497971229</c:v>
                </c:pt>
                <c:pt idx="27">
                  <c:v>1.0534857985983033</c:v>
                </c:pt>
                <c:pt idx="28">
                  <c:v>1.0424197713021026</c:v>
                </c:pt>
                <c:pt idx="29">
                  <c:v>1.0612320177056436</c:v>
                </c:pt>
                <c:pt idx="30">
                  <c:v>1.0759867207672447</c:v>
                </c:pt>
                <c:pt idx="31">
                  <c:v>1.0955367023238658</c:v>
                </c:pt>
                <c:pt idx="32">
                  <c:v>1.1102914053854667</c:v>
                </c:pt>
                <c:pt idx="33">
                  <c:v>1.1195130947989671</c:v>
                </c:pt>
                <c:pt idx="34">
                  <c:v>1.1195130947989671</c:v>
                </c:pt>
                <c:pt idx="35">
                  <c:v>1.1121357432681667</c:v>
                </c:pt>
                <c:pt idx="36">
                  <c:v>1.1213574326816673</c:v>
                </c:pt>
                <c:pt idx="37">
                  <c:v>1.1102914053854667</c:v>
                </c:pt>
                <c:pt idx="38">
                  <c:v>1.1232017705643673</c:v>
                </c:pt>
                <c:pt idx="39">
                  <c:v>1.1232017705643673</c:v>
                </c:pt>
                <c:pt idx="40">
                  <c:v>1.1305791220951678</c:v>
                </c:pt>
                <c:pt idx="41">
                  <c:v>1.1305791220951678</c:v>
                </c:pt>
                <c:pt idx="42">
                  <c:v>1.1176687569162671</c:v>
                </c:pt>
                <c:pt idx="43">
                  <c:v>1.1054961268904464</c:v>
                </c:pt>
                <c:pt idx="44">
                  <c:v>1.0966433050534858</c:v>
                </c:pt>
                <c:pt idx="45">
                  <c:v>1.1051272593139063</c:v>
                </c:pt>
                <c:pt idx="46">
                  <c:v>1.1416451493913684</c:v>
                </c:pt>
                <c:pt idx="47">
                  <c:v>1.1600885282183695</c:v>
                </c:pt>
                <c:pt idx="48">
                  <c:v>1.1785319070453708</c:v>
                </c:pt>
                <c:pt idx="49">
                  <c:v>1.1766875691626706</c:v>
                </c:pt>
                <c:pt idx="50">
                  <c:v>1.1785319070453708</c:v>
                </c:pt>
                <c:pt idx="51">
                  <c:v>1.1785319070453708</c:v>
                </c:pt>
                <c:pt idx="52">
                  <c:v>1.1582441903356695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DB-4250-B07E-62D2A06D1915}"/>
            </c:ext>
          </c:extLst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伊藤園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Sheet1!$F$2:$F$54</c:f>
              <c:strCache>
                <c:ptCount val="53"/>
                <c:pt idx="0">
                  <c:v>2020/04/07</c:v>
                </c:pt>
                <c:pt idx="1">
                  <c:v>2020/04/08</c:v>
                </c:pt>
                <c:pt idx="2">
                  <c:v>2020/04/09</c:v>
                </c:pt>
                <c:pt idx="3">
                  <c:v>2020/04/10</c:v>
                </c:pt>
                <c:pt idx="4">
                  <c:v>2020/04/13</c:v>
                </c:pt>
                <c:pt idx="5">
                  <c:v>2020/04/14</c:v>
                </c:pt>
                <c:pt idx="6">
                  <c:v>2020/04/15</c:v>
                </c:pt>
                <c:pt idx="7">
                  <c:v>2020/04/16</c:v>
                </c:pt>
                <c:pt idx="8">
                  <c:v>2020/04/17</c:v>
                </c:pt>
                <c:pt idx="9">
                  <c:v>2020/04/20</c:v>
                </c:pt>
                <c:pt idx="10">
                  <c:v>2020/04/21</c:v>
                </c:pt>
                <c:pt idx="11">
                  <c:v>2020/04/22</c:v>
                </c:pt>
                <c:pt idx="12">
                  <c:v>2020/04/23</c:v>
                </c:pt>
                <c:pt idx="13">
                  <c:v>2020/04/24</c:v>
                </c:pt>
                <c:pt idx="14">
                  <c:v>2020/04/27</c:v>
                </c:pt>
                <c:pt idx="15">
                  <c:v>2020/04/28</c:v>
                </c:pt>
                <c:pt idx="16">
                  <c:v>2020/04/30</c:v>
                </c:pt>
                <c:pt idx="17">
                  <c:v>2020/05/01</c:v>
                </c:pt>
                <c:pt idx="18">
                  <c:v>2020/05/07</c:v>
                </c:pt>
                <c:pt idx="19">
                  <c:v>2020/05/08</c:v>
                </c:pt>
                <c:pt idx="20">
                  <c:v>2020/05/11</c:v>
                </c:pt>
                <c:pt idx="21">
                  <c:v>2020/05/12</c:v>
                </c:pt>
                <c:pt idx="22">
                  <c:v>2020/05/13</c:v>
                </c:pt>
                <c:pt idx="23">
                  <c:v>2020/05/14</c:v>
                </c:pt>
                <c:pt idx="24">
                  <c:v>2020/05/15</c:v>
                </c:pt>
                <c:pt idx="25">
                  <c:v>2020/05/18</c:v>
                </c:pt>
                <c:pt idx="26">
                  <c:v>2020/05/19</c:v>
                </c:pt>
                <c:pt idx="27">
                  <c:v>2020/05/20</c:v>
                </c:pt>
                <c:pt idx="28">
                  <c:v>2020/05/21</c:v>
                </c:pt>
                <c:pt idx="29">
                  <c:v>2020/05/22</c:v>
                </c:pt>
                <c:pt idx="30">
                  <c:v>2020/05/25</c:v>
                </c:pt>
                <c:pt idx="31">
                  <c:v>2020/05/26</c:v>
                </c:pt>
                <c:pt idx="32">
                  <c:v>2020/05/27</c:v>
                </c:pt>
                <c:pt idx="33">
                  <c:v>2020/05/28</c:v>
                </c:pt>
                <c:pt idx="34">
                  <c:v>2020/05/29</c:v>
                </c:pt>
                <c:pt idx="35">
                  <c:v>2020/06/01</c:v>
                </c:pt>
                <c:pt idx="36">
                  <c:v>2020/06/02</c:v>
                </c:pt>
                <c:pt idx="37">
                  <c:v>2020/06/03</c:v>
                </c:pt>
                <c:pt idx="38">
                  <c:v>2020/06/04</c:v>
                </c:pt>
                <c:pt idx="39">
                  <c:v>2020/06/05</c:v>
                </c:pt>
                <c:pt idx="40">
                  <c:v>2020/06/08</c:v>
                </c:pt>
                <c:pt idx="41">
                  <c:v>2020/06/09</c:v>
                </c:pt>
                <c:pt idx="42">
                  <c:v>2020/06/10</c:v>
                </c:pt>
                <c:pt idx="43">
                  <c:v>2020/06/11</c:v>
                </c:pt>
                <c:pt idx="44">
                  <c:v>2020/06/12</c:v>
                </c:pt>
                <c:pt idx="45">
                  <c:v>2020/06/15</c:v>
                </c:pt>
                <c:pt idx="46">
                  <c:v>2020/06/16</c:v>
                </c:pt>
                <c:pt idx="47">
                  <c:v>2020/06/17</c:v>
                </c:pt>
                <c:pt idx="48">
                  <c:v>2020/06/18</c:v>
                </c:pt>
                <c:pt idx="49">
                  <c:v>2020/06/19</c:v>
                </c:pt>
                <c:pt idx="50">
                  <c:v>2020/06/22</c:v>
                </c:pt>
                <c:pt idx="51">
                  <c:v>2020/06/23</c:v>
                </c:pt>
                <c:pt idx="52">
                  <c:v>2020/06/24</c:v>
                </c:pt>
              </c:strCache>
            </c:strRef>
          </c:cat>
          <c:val>
            <c:numRef>
              <c:f>Sheet1!$H$2:$H$54</c:f>
              <c:numCache>
                <c:formatCode>General</c:formatCode>
                <c:ptCount val="53"/>
                <c:pt idx="0">
                  <c:v>1</c:v>
                </c:pt>
                <c:pt idx="1">
                  <c:v>1.0169779286926994</c:v>
                </c:pt>
                <c:pt idx="2">
                  <c:v>1.0016977928692699</c:v>
                </c:pt>
                <c:pt idx="3">
                  <c:v>0.99660441426146007</c:v>
                </c:pt>
                <c:pt idx="4">
                  <c:v>0.99830220713073003</c:v>
                </c:pt>
                <c:pt idx="5">
                  <c:v>1.0254668930390491</c:v>
                </c:pt>
                <c:pt idx="6">
                  <c:v>1.0373514431239388</c:v>
                </c:pt>
                <c:pt idx="7">
                  <c:v>1.0611205432937181</c:v>
                </c:pt>
                <c:pt idx="8">
                  <c:v>1.0679117147707979</c:v>
                </c:pt>
                <c:pt idx="9">
                  <c:v>1.0526315789473684</c:v>
                </c:pt>
                <c:pt idx="10">
                  <c:v>1.0577249575551784</c:v>
                </c:pt>
                <c:pt idx="11">
                  <c:v>1.069609507640068</c:v>
                </c:pt>
                <c:pt idx="12">
                  <c:v>1.064516129032258</c:v>
                </c:pt>
                <c:pt idx="13">
                  <c:v>1.0814940577249577</c:v>
                </c:pt>
                <c:pt idx="14">
                  <c:v>1.0458404074702887</c:v>
                </c:pt>
                <c:pt idx="15">
                  <c:v>1.0458404074702887</c:v>
                </c:pt>
                <c:pt idx="16">
                  <c:v>1.0152801358234296</c:v>
                </c:pt>
                <c:pt idx="17">
                  <c:v>1.0186757215619695</c:v>
                </c:pt>
                <c:pt idx="18">
                  <c:v>1.0186757215619695</c:v>
                </c:pt>
                <c:pt idx="19">
                  <c:v>1.0237691001697793</c:v>
                </c:pt>
                <c:pt idx="20">
                  <c:v>1.0339558573853991</c:v>
                </c:pt>
                <c:pt idx="21">
                  <c:v>1.0407470288624787</c:v>
                </c:pt>
                <c:pt idx="22">
                  <c:v>1.0509337860780985</c:v>
                </c:pt>
                <c:pt idx="23">
                  <c:v>1.0356536502546689</c:v>
                </c:pt>
                <c:pt idx="24">
                  <c:v>1.0288624787775891</c:v>
                </c:pt>
                <c:pt idx="25">
                  <c:v>1.0203735144312394</c:v>
                </c:pt>
                <c:pt idx="26">
                  <c:v>1.0356536502546689</c:v>
                </c:pt>
                <c:pt idx="27">
                  <c:v>1.0424448217317488</c:v>
                </c:pt>
                <c:pt idx="28">
                  <c:v>1.0254668930390491</c:v>
                </c:pt>
                <c:pt idx="29">
                  <c:v>1.0220713073005094</c:v>
                </c:pt>
                <c:pt idx="30">
                  <c:v>1.0152801358234296</c:v>
                </c:pt>
                <c:pt idx="31">
                  <c:v>1.0237691001697793</c:v>
                </c:pt>
                <c:pt idx="32">
                  <c:v>1.0084889643463497</c:v>
                </c:pt>
                <c:pt idx="33">
                  <c:v>1.0390492359932089</c:v>
                </c:pt>
                <c:pt idx="34">
                  <c:v>1.0492359932088284</c:v>
                </c:pt>
                <c:pt idx="35">
                  <c:v>1.0526315789473684</c:v>
                </c:pt>
                <c:pt idx="36">
                  <c:v>1.0780984719864177</c:v>
                </c:pt>
                <c:pt idx="37">
                  <c:v>1.069609507640068</c:v>
                </c:pt>
                <c:pt idx="38">
                  <c:v>1.1103565365025467</c:v>
                </c:pt>
                <c:pt idx="39">
                  <c:v>1.0730050933786077</c:v>
                </c:pt>
                <c:pt idx="40">
                  <c:v>1.0237691001697793</c:v>
                </c:pt>
                <c:pt idx="41">
                  <c:v>1.0509337860780985</c:v>
                </c:pt>
                <c:pt idx="42">
                  <c:v>1.0339558573853991</c:v>
                </c:pt>
                <c:pt idx="43">
                  <c:v>1.0339558573853991</c:v>
                </c:pt>
                <c:pt idx="44">
                  <c:v>1.0305602716468591</c:v>
                </c:pt>
                <c:pt idx="45">
                  <c:v>1.0288624787775891</c:v>
                </c:pt>
                <c:pt idx="46">
                  <c:v>1.0339558573853991</c:v>
                </c:pt>
                <c:pt idx="47">
                  <c:v>1.0424448217317488</c:v>
                </c:pt>
                <c:pt idx="48">
                  <c:v>1.0373514431239388</c:v>
                </c:pt>
                <c:pt idx="49">
                  <c:v>1.0543293718166384</c:v>
                </c:pt>
                <c:pt idx="50">
                  <c:v>1.0509337860780985</c:v>
                </c:pt>
                <c:pt idx="51">
                  <c:v>1.0509337860780985</c:v>
                </c:pt>
                <c:pt idx="52">
                  <c:v>1.0526315789473684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DB-4250-B07E-62D2A06D1915}"/>
            </c:ext>
          </c:extLst>
        </c:ser>
        <c:ser>
          <c:idx val="2"/>
          <c:order val="2"/>
          <c:tx>
            <c:strRef>
              <c:f>Sheet1!$I$1</c:f>
              <c:strCache>
                <c:ptCount val="1"/>
                <c:pt idx="0">
                  <c:v>サントリー食品インターナショナ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Sheet1!$F$2:$F$54</c:f>
              <c:strCache>
                <c:ptCount val="53"/>
                <c:pt idx="0">
                  <c:v>2020/04/07</c:v>
                </c:pt>
                <c:pt idx="1">
                  <c:v>2020/04/08</c:v>
                </c:pt>
                <c:pt idx="2">
                  <c:v>2020/04/09</c:v>
                </c:pt>
                <c:pt idx="3">
                  <c:v>2020/04/10</c:v>
                </c:pt>
                <c:pt idx="4">
                  <c:v>2020/04/13</c:v>
                </c:pt>
                <c:pt idx="5">
                  <c:v>2020/04/14</c:v>
                </c:pt>
                <c:pt idx="6">
                  <c:v>2020/04/15</c:v>
                </c:pt>
                <c:pt idx="7">
                  <c:v>2020/04/16</c:v>
                </c:pt>
                <c:pt idx="8">
                  <c:v>2020/04/17</c:v>
                </c:pt>
                <c:pt idx="9">
                  <c:v>2020/04/20</c:v>
                </c:pt>
                <c:pt idx="10">
                  <c:v>2020/04/21</c:v>
                </c:pt>
                <c:pt idx="11">
                  <c:v>2020/04/22</c:v>
                </c:pt>
                <c:pt idx="12">
                  <c:v>2020/04/23</c:v>
                </c:pt>
                <c:pt idx="13">
                  <c:v>2020/04/24</c:v>
                </c:pt>
                <c:pt idx="14">
                  <c:v>2020/04/27</c:v>
                </c:pt>
                <c:pt idx="15">
                  <c:v>2020/04/28</c:v>
                </c:pt>
                <c:pt idx="16">
                  <c:v>2020/04/30</c:v>
                </c:pt>
                <c:pt idx="17">
                  <c:v>2020/05/01</c:v>
                </c:pt>
                <c:pt idx="18">
                  <c:v>2020/05/07</c:v>
                </c:pt>
                <c:pt idx="19">
                  <c:v>2020/05/08</c:v>
                </c:pt>
                <c:pt idx="20">
                  <c:v>2020/05/11</c:v>
                </c:pt>
                <c:pt idx="21">
                  <c:v>2020/05/12</c:v>
                </c:pt>
                <c:pt idx="22">
                  <c:v>2020/05/13</c:v>
                </c:pt>
                <c:pt idx="23">
                  <c:v>2020/05/14</c:v>
                </c:pt>
                <c:pt idx="24">
                  <c:v>2020/05/15</c:v>
                </c:pt>
                <c:pt idx="25">
                  <c:v>2020/05/18</c:v>
                </c:pt>
                <c:pt idx="26">
                  <c:v>2020/05/19</c:v>
                </c:pt>
                <c:pt idx="27">
                  <c:v>2020/05/20</c:v>
                </c:pt>
                <c:pt idx="28">
                  <c:v>2020/05/21</c:v>
                </c:pt>
                <c:pt idx="29">
                  <c:v>2020/05/22</c:v>
                </c:pt>
                <c:pt idx="30">
                  <c:v>2020/05/25</c:v>
                </c:pt>
                <c:pt idx="31">
                  <c:v>2020/05/26</c:v>
                </c:pt>
                <c:pt idx="32">
                  <c:v>2020/05/27</c:v>
                </c:pt>
                <c:pt idx="33">
                  <c:v>2020/05/28</c:v>
                </c:pt>
                <c:pt idx="34">
                  <c:v>2020/05/29</c:v>
                </c:pt>
                <c:pt idx="35">
                  <c:v>2020/06/01</c:v>
                </c:pt>
                <c:pt idx="36">
                  <c:v>2020/06/02</c:v>
                </c:pt>
                <c:pt idx="37">
                  <c:v>2020/06/03</c:v>
                </c:pt>
                <c:pt idx="38">
                  <c:v>2020/06/04</c:v>
                </c:pt>
                <c:pt idx="39">
                  <c:v>2020/06/05</c:v>
                </c:pt>
                <c:pt idx="40">
                  <c:v>2020/06/08</c:v>
                </c:pt>
                <c:pt idx="41">
                  <c:v>2020/06/09</c:v>
                </c:pt>
                <c:pt idx="42">
                  <c:v>2020/06/10</c:v>
                </c:pt>
                <c:pt idx="43">
                  <c:v>2020/06/11</c:v>
                </c:pt>
                <c:pt idx="44">
                  <c:v>2020/06/12</c:v>
                </c:pt>
                <c:pt idx="45">
                  <c:v>2020/06/15</c:v>
                </c:pt>
                <c:pt idx="46">
                  <c:v>2020/06/16</c:v>
                </c:pt>
                <c:pt idx="47">
                  <c:v>2020/06/17</c:v>
                </c:pt>
                <c:pt idx="48">
                  <c:v>2020/06/18</c:v>
                </c:pt>
                <c:pt idx="49">
                  <c:v>2020/06/19</c:v>
                </c:pt>
                <c:pt idx="50">
                  <c:v>2020/06/22</c:v>
                </c:pt>
                <c:pt idx="51">
                  <c:v>2020/06/23</c:v>
                </c:pt>
                <c:pt idx="52">
                  <c:v>2020/06/24</c:v>
                </c:pt>
              </c:strCache>
            </c:strRef>
          </c:cat>
          <c:val>
            <c:numRef>
              <c:f>Sheet1!$I$2:$I$54</c:f>
              <c:numCache>
                <c:formatCode>General</c:formatCode>
                <c:ptCount val="53"/>
                <c:pt idx="0">
                  <c:v>1</c:v>
                </c:pt>
                <c:pt idx="1">
                  <c:v>1.0166865315852205</c:v>
                </c:pt>
                <c:pt idx="2">
                  <c:v>1.0011918951132301</c:v>
                </c:pt>
                <c:pt idx="3">
                  <c:v>0.99165673420738976</c:v>
                </c:pt>
                <c:pt idx="4">
                  <c:v>0.96424314660309896</c:v>
                </c:pt>
                <c:pt idx="5">
                  <c:v>0.96781883194278906</c:v>
                </c:pt>
                <c:pt idx="6">
                  <c:v>0.97735399284862934</c:v>
                </c:pt>
                <c:pt idx="7">
                  <c:v>0.93087008343265798</c:v>
                </c:pt>
                <c:pt idx="8">
                  <c:v>0.92967818831942794</c:v>
                </c:pt>
                <c:pt idx="9">
                  <c:v>0.94636471990464843</c:v>
                </c:pt>
                <c:pt idx="10">
                  <c:v>0.96424314660309896</c:v>
                </c:pt>
                <c:pt idx="11">
                  <c:v>0.97735399284862934</c:v>
                </c:pt>
                <c:pt idx="12">
                  <c:v>0.97854588796185937</c:v>
                </c:pt>
                <c:pt idx="13">
                  <c:v>0.97735399284862934</c:v>
                </c:pt>
                <c:pt idx="14">
                  <c:v>0.97973778307508941</c:v>
                </c:pt>
                <c:pt idx="15">
                  <c:v>0.98331346841477951</c:v>
                </c:pt>
                <c:pt idx="16">
                  <c:v>0.96662693682955902</c:v>
                </c:pt>
                <c:pt idx="17">
                  <c:v>0.95709177592371875</c:v>
                </c:pt>
                <c:pt idx="18">
                  <c:v>0.92967818831942794</c:v>
                </c:pt>
                <c:pt idx="19">
                  <c:v>0.9487485101311085</c:v>
                </c:pt>
                <c:pt idx="20">
                  <c:v>1.0214541120381406</c:v>
                </c:pt>
                <c:pt idx="21">
                  <c:v>1.0095351609058403</c:v>
                </c:pt>
                <c:pt idx="22">
                  <c:v>1.0023837902264601</c:v>
                </c:pt>
                <c:pt idx="23">
                  <c:v>0.97854588796185937</c:v>
                </c:pt>
                <c:pt idx="24">
                  <c:v>0.9725864123957092</c:v>
                </c:pt>
                <c:pt idx="25">
                  <c:v>0.97139451728247916</c:v>
                </c:pt>
                <c:pt idx="26">
                  <c:v>0.98092967818831944</c:v>
                </c:pt>
                <c:pt idx="27">
                  <c:v>0.99165673420738976</c:v>
                </c:pt>
                <c:pt idx="28">
                  <c:v>0.99284862932061979</c:v>
                </c:pt>
                <c:pt idx="29">
                  <c:v>0.98212157330154948</c:v>
                </c:pt>
                <c:pt idx="30">
                  <c:v>0.99046483909415972</c:v>
                </c:pt>
                <c:pt idx="31">
                  <c:v>1.0214541120381406</c:v>
                </c:pt>
                <c:pt idx="32">
                  <c:v>1.0429082240762813</c:v>
                </c:pt>
                <c:pt idx="33">
                  <c:v>1.0345649582836711</c:v>
                </c:pt>
                <c:pt idx="34">
                  <c:v>1.0488676996424315</c:v>
                </c:pt>
                <c:pt idx="35">
                  <c:v>1.0429082240762813</c:v>
                </c:pt>
                <c:pt idx="36">
                  <c:v>1.066746126340882</c:v>
                </c:pt>
                <c:pt idx="37">
                  <c:v>1.0703218116805722</c:v>
                </c:pt>
                <c:pt idx="38">
                  <c:v>1.0715137067938021</c:v>
                </c:pt>
                <c:pt idx="39">
                  <c:v>1.0405244338498212</c:v>
                </c:pt>
                <c:pt idx="40">
                  <c:v>1.0524433849821215</c:v>
                </c:pt>
                <c:pt idx="41">
                  <c:v>1.069129916567342</c:v>
                </c:pt>
                <c:pt idx="42">
                  <c:v>1.0548271752085816</c:v>
                </c:pt>
                <c:pt idx="43">
                  <c:v>1.029797377830751</c:v>
                </c:pt>
                <c:pt idx="44">
                  <c:v>1.0214541120381406</c:v>
                </c:pt>
                <c:pt idx="45">
                  <c:v>1.0047675804529201</c:v>
                </c:pt>
                <c:pt idx="46">
                  <c:v>1.033373063170441</c:v>
                </c:pt>
                <c:pt idx="47">
                  <c:v>1.029797377830751</c:v>
                </c:pt>
                <c:pt idx="48">
                  <c:v>1.0393325387365913</c:v>
                </c:pt>
                <c:pt idx="49">
                  <c:v>1.0417163289630513</c:v>
                </c:pt>
                <c:pt idx="50">
                  <c:v>1.0393325387365913</c:v>
                </c:pt>
                <c:pt idx="51">
                  <c:v>1.0369487485101312</c:v>
                </c:pt>
                <c:pt idx="52">
                  <c:v>1.0166865315852205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DB-4250-B07E-62D2A06D1915}"/>
            </c:ext>
          </c:extLst>
        </c:ser>
        <c:ser>
          <c:idx val="3"/>
          <c:order val="3"/>
          <c:tx>
            <c:strRef>
              <c:f>Sheet1!$J$1</c:f>
              <c:strCache>
                <c:ptCount val="1"/>
                <c:pt idx="0">
                  <c:v>コカ・コーラ　ボトラーズジャパ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Sheet1!$F$2:$F$54</c:f>
              <c:strCache>
                <c:ptCount val="53"/>
                <c:pt idx="0">
                  <c:v>2020/04/07</c:v>
                </c:pt>
                <c:pt idx="1">
                  <c:v>2020/04/08</c:v>
                </c:pt>
                <c:pt idx="2">
                  <c:v>2020/04/09</c:v>
                </c:pt>
                <c:pt idx="3">
                  <c:v>2020/04/10</c:v>
                </c:pt>
                <c:pt idx="4">
                  <c:v>2020/04/13</c:v>
                </c:pt>
                <c:pt idx="5">
                  <c:v>2020/04/14</c:v>
                </c:pt>
                <c:pt idx="6">
                  <c:v>2020/04/15</c:v>
                </c:pt>
                <c:pt idx="7">
                  <c:v>2020/04/16</c:v>
                </c:pt>
                <c:pt idx="8">
                  <c:v>2020/04/17</c:v>
                </c:pt>
                <c:pt idx="9">
                  <c:v>2020/04/20</c:v>
                </c:pt>
                <c:pt idx="10">
                  <c:v>2020/04/21</c:v>
                </c:pt>
                <c:pt idx="11">
                  <c:v>2020/04/22</c:v>
                </c:pt>
                <c:pt idx="12">
                  <c:v>2020/04/23</c:v>
                </c:pt>
                <c:pt idx="13">
                  <c:v>2020/04/24</c:v>
                </c:pt>
                <c:pt idx="14">
                  <c:v>2020/04/27</c:v>
                </c:pt>
                <c:pt idx="15">
                  <c:v>2020/04/28</c:v>
                </c:pt>
                <c:pt idx="16">
                  <c:v>2020/04/30</c:v>
                </c:pt>
                <c:pt idx="17">
                  <c:v>2020/05/01</c:v>
                </c:pt>
                <c:pt idx="18">
                  <c:v>2020/05/07</c:v>
                </c:pt>
                <c:pt idx="19">
                  <c:v>2020/05/08</c:v>
                </c:pt>
                <c:pt idx="20">
                  <c:v>2020/05/11</c:v>
                </c:pt>
                <c:pt idx="21">
                  <c:v>2020/05/12</c:v>
                </c:pt>
                <c:pt idx="22">
                  <c:v>2020/05/13</c:v>
                </c:pt>
                <c:pt idx="23">
                  <c:v>2020/05/14</c:v>
                </c:pt>
                <c:pt idx="24">
                  <c:v>2020/05/15</c:v>
                </c:pt>
                <c:pt idx="25">
                  <c:v>2020/05/18</c:v>
                </c:pt>
                <c:pt idx="26">
                  <c:v>2020/05/19</c:v>
                </c:pt>
                <c:pt idx="27">
                  <c:v>2020/05/20</c:v>
                </c:pt>
                <c:pt idx="28">
                  <c:v>2020/05/21</c:v>
                </c:pt>
                <c:pt idx="29">
                  <c:v>2020/05/22</c:v>
                </c:pt>
                <c:pt idx="30">
                  <c:v>2020/05/25</c:v>
                </c:pt>
                <c:pt idx="31">
                  <c:v>2020/05/26</c:v>
                </c:pt>
                <c:pt idx="32">
                  <c:v>2020/05/27</c:v>
                </c:pt>
                <c:pt idx="33">
                  <c:v>2020/05/28</c:v>
                </c:pt>
                <c:pt idx="34">
                  <c:v>2020/05/29</c:v>
                </c:pt>
                <c:pt idx="35">
                  <c:v>2020/06/01</c:v>
                </c:pt>
                <c:pt idx="36">
                  <c:v>2020/06/02</c:v>
                </c:pt>
                <c:pt idx="37">
                  <c:v>2020/06/03</c:v>
                </c:pt>
                <c:pt idx="38">
                  <c:v>2020/06/04</c:v>
                </c:pt>
                <c:pt idx="39">
                  <c:v>2020/06/05</c:v>
                </c:pt>
                <c:pt idx="40">
                  <c:v>2020/06/08</c:v>
                </c:pt>
                <c:pt idx="41">
                  <c:v>2020/06/09</c:v>
                </c:pt>
                <c:pt idx="42">
                  <c:v>2020/06/10</c:v>
                </c:pt>
                <c:pt idx="43">
                  <c:v>2020/06/11</c:v>
                </c:pt>
                <c:pt idx="44">
                  <c:v>2020/06/12</c:v>
                </c:pt>
                <c:pt idx="45">
                  <c:v>2020/06/15</c:v>
                </c:pt>
                <c:pt idx="46">
                  <c:v>2020/06/16</c:v>
                </c:pt>
                <c:pt idx="47">
                  <c:v>2020/06/17</c:v>
                </c:pt>
                <c:pt idx="48">
                  <c:v>2020/06/18</c:v>
                </c:pt>
                <c:pt idx="49">
                  <c:v>2020/06/19</c:v>
                </c:pt>
                <c:pt idx="50">
                  <c:v>2020/06/22</c:v>
                </c:pt>
                <c:pt idx="51">
                  <c:v>2020/06/23</c:v>
                </c:pt>
                <c:pt idx="52">
                  <c:v>2020/06/24</c:v>
                </c:pt>
              </c:strCache>
            </c:strRef>
          </c:cat>
          <c:val>
            <c:numRef>
              <c:f>Sheet1!$J$2:$J$54</c:f>
              <c:numCache>
                <c:formatCode>General</c:formatCode>
                <c:ptCount val="53"/>
                <c:pt idx="0">
                  <c:v>1</c:v>
                </c:pt>
                <c:pt idx="1">
                  <c:v>1.0073493385595296</c:v>
                </c:pt>
                <c:pt idx="2">
                  <c:v>0.98383145516903481</c:v>
                </c:pt>
                <c:pt idx="3">
                  <c:v>0.98432141107300342</c:v>
                </c:pt>
                <c:pt idx="4">
                  <c:v>0.95002449779519849</c:v>
                </c:pt>
                <c:pt idx="5">
                  <c:v>1.0019598236158747</c:v>
                </c:pt>
                <c:pt idx="6">
                  <c:v>1.0460558549730525</c:v>
                </c:pt>
                <c:pt idx="7">
                  <c:v>1.0029397354238119</c:v>
                </c:pt>
                <c:pt idx="8">
                  <c:v>0.99804017638412545</c:v>
                </c:pt>
                <c:pt idx="9">
                  <c:v>0.99804017638412545</c:v>
                </c:pt>
                <c:pt idx="10">
                  <c:v>0.97452229299363058</c:v>
                </c:pt>
                <c:pt idx="11">
                  <c:v>0.95149436550710431</c:v>
                </c:pt>
                <c:pt idx="12">
                  <c:v>0.98089171974522293</c:v>
                </c:pt>
                <c:pt idx="13">
                  <c:v>0.97452229299363058</c:v>
                </c:pt>
                <c:pt idx="14">
                  <c:v>0.97697207251347373</c:v>
                </c:pt>
                <c:pt idx="15">
                  <c:v>0.9627633512983832</c:v>
                </c:pt>
                <c:pt idx="16">
                  <c:v>0.95296423321901025</c:v>
                </c:pt>
                <c:pt idx="17">
                  <c:v>0.95345418912297897</c:v>
                </c:pt>
                <c:pt idx="18">
                  <c:v>0.95786379225869667</c:v>
                </c:pt>
                <c:pt idx="19">
                  <c:v>0.96227339539441448</c:v>
                </c:pt>
                <c:pt idx="20">
                  <c:v>1.0097991180793728</c:v>
                </c:pt>
                <c:pt idx="21">
                  <c:v>0.99951004409603139</c:v>
                </c:pt>
                <c:pt idx="22">
                  <c:v>0.98579127878490935</c:v>
                </c:pt>
                <c:pt idx="23">
                  <c:v>0.92258696717295441</c:v>
                </c:pt>
                <c:pt idx="24">
                  <c:v>0.9137677609015189</c:v>
                </c:pt>
                <c:pt idx="25">
                  <c:v>0.92797648211660955</c:v>
                </c:pt>
                <c:pt idx="26">
                  <c:v>0.96570308672219496</c:v>
                </c:pt>
                <c:pt idx="27">
                  <c:v>0.94561489465948068</c:v>
                </c:pt>
                <c:pt idx="28">
                  <c:v>0.93336599706026457</c:v>
                </c:pt>
                <c:pt idx="29">
                  <c:v>0.92013718765311125</c:v>
                </c:pt>
                <c:pt idx="30">
                  <c:v>0.95247427731504164</c:v>
                </c:pt>
                <c:pt idx="31">
                  <c:v>0.99657030867221952</c:v>
                </c:pt>
                <c:pt idx="32">
                  <c:v>1.0367466927976483</c:v>
                </c:pt>
                <c:pt idx="33">
                  <c:v>1.049485546300833</c:v>
                </c:pt>
                <c:pt idx="34">
                  <c:v>1.0485056344928956</c:v>
                </c:pt>
                <c:pt idx="35">
                  <c:v>1.0568348848603626</c:v>
                </c:pt>
                <c:pt idx="36">
                  <c:v>1.090641842234199</c:v>
                </c:pt>
                <c:pt idx="37">
                  <c:v>1.0930916217540421</c:v>
                </c:pt>
                <c:pt idx="38">
                  <c:v>1.0950514453699167</c:v>
                </c:pt>
                <c:pt idx="39">
                  <c:v>1.0940715335619795</c:v>
                </c:pt>
                <c:pt idx="40">
                  <c:v>1.1435570798628123</c:v>
                </c:pt>
                <c:pt idx="41">
                  <c:v>1.1264086232239099</c:v>
                </c:pt>
                <c:pt idx="42">
                  <c:v>1.1141597256246938</c:v>
                </c:pt>
                <c:pt idx="43">
                  <c:v>1.0926016658500735</c:v>
                </c:pt>
                <c:pt idx="44">
                  <c:v>1.0382165605095541</c:v>
                </c:pt>
                <c:pt idx="45">
                  <c:v>1.0127388535031847</c:v>
                </c:pt>
                <c:pt idx="46">
                  <c:v>1.0578147966682998</c:v>
                </c:pt>
                <c:pt idx="47">
                  <c:v>1.0519353258206761</c:v>
                </c:pt>
                <c:pt idx="48">
                  <c:v>1.0538951494365507</c:v>
                </c:pt>
                <c:pt idx="49">
                  <c:v>1.034296913277805</c:v>
                </c:pt>
                <c:pt idx="50">
                  <c:v>1.0137187653111219</c:v>
                </c:pt>
                <c:pt idx="51">
                  <c:v>1.0215580597746203</c:v>
                </c:pt>
                <c:pt idx="52">
                  <c:v>0.99265066144047032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FDB-4250-B07E-62D2A06D19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752751"/>
        <c:axId val="323172463"/>
      </c:lineChart>
      <c:catAx>
        <c:axId val="483752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3172463"/>
        <c:crosses val="autoZero"/>
        <c:auto val="1"/>
        <c:lblAlgn val="ctr"/>
        <c:lblOffset val="100"/>
        <c:noMultiLvlLbl val="0"/>
      </c:catAx>
      <c:valAx>
        <c:axId val="323172463"/>
        <c:scaling>
          <c:orientation val="minMax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3752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8FA07C-712E-47D2-8D20-F3C7938FE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206A00-0636-4C76-97A3-37F08538D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5B1B4F-D977-4845-AA65-E5EC4FD59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DD33F9-C258-453A-9167-FA695309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2A43AD-8D0D-44A9-AD48-CA011481C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22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A484D-B963-4C97-9DC0-FF3FDECD4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97A336A-7A29-42F7-85DD-4688737CB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D138BE-19C3-4E02-A68B-4609E7895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48393A-C0C9-4BD7-8B02-FD51C7060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56F973-73A6-4B5B-B7EB-2D979054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0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F62213-FCBD-4599-90DD-7D47D7BD1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83E6CE-8714-4861-A590-76A35DBFE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DDC2D8-CF0E-478D-BD38-ABC8B98D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9E23B1-9ACD-4880-895C-94C8296F3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FE52AD-C084-454D-9605-089B9EED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05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77D305-BE2E-4536-BDA3-603A7CA87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4610EB-F88E-49D6-88E2-AE81C8D28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2E607E-86E0-4F7E-B056-14F0A1440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01BA77-D7FB-42C3-9879-61AB20DB4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CFAA0D-04CA-4DA5-B836-E8C451BB7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60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EB2EC-4BA2-469D-AF9B-DC6EE2DF1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FAD88B-F87E-41C2-B6AD-4279A1850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2FB46C-72E6-4CA3-9377-9BA9D823A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E8C800-C8F6-4B1C-9D40-84480CDC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D7DAE7-3BBA-4E1B-812E-2B4156EB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32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49A50A-31FA-4DAE-94C7-144B8CE63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8E5200-1ED0-41BA-BFD7-AC6C4583D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E40070-C7CD-490C-B3BE-914AE6881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DB8B43-5479-44C7-9DD2-FB9955A9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A9BE82-6FDB-4BE6-9E6A-B88376B1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260F76-EAB7-4141-9CF6-1D7BB44C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90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CAC3D7-9875-4E72-AA40-4FE305AE1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B648AF-FDBA-4CBD-9B13-3B537E3F6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CFCFD1-2048-4CFF-BC6A-287F500AF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D633DB-5387-4A65-8E4B-29E461FE4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B0A6C6-0429-4D73-845C-22A332B5D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14B7895-C80D-48B4-A7E8-DFA9AD56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F9793CE-BDE6-4BF3-AFD5-7EBF59DA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4E706F-47D8-4A62-82C8-A2EFE4369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74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5E4036-D757-41F9-A041-5FAF90B9C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3D9B89-A81F-4514-8520-805E663DC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A2D82A-E5A3-4FA4-BF56-CC576677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1F00B2-F011-41AE-881C-1D81F68C7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39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1A2211-C1EA-409C-B05C-D5034C6B0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13FD8A-118F-4F41-BAD4-89505ECE2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72F5DF-CEDD-4E80-82A2-808261AB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68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1EF3E4-41B2-4671-81A8-2B8797E3C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E5957F-E138-4E07-B4A7-BA91894DE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84E355-AA09-4B3C-8EC2-FE4C4BD37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10459B-7BBE-4C54-B96D-DCEFDAC6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8C3B52-855E-4C72-8224-D0D950C2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A142A9-5C52-4ED5-821D-BD23DD2F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5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7E1C3-CD9B-452A-A869-C1E4F8CE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15062B4-4C91-4FC3-A460-2DF7B8102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5F447B-D1BD-4A98-B9F8-E10ACBCE9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52DEBD-94B2-454E-A9C6-F5E06EA89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32B750-0883-46DE-B746-1FFD248B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2428FD-EC79-4BFA-8FB6-01ABEBD1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93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DC9CFA9-7F1A-427D-ADE2-42ABABC8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16E0BB-6B6E-4256-8265-DB6DD9C7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9502-D55D-4198-B3A1-76175D83E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107C4-6066-4A52-BCA6-12A7D703DB2F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7B1142-67A2-4D08-92AD-3D7B485C6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9C4B05-6C3D-434D-B348-15ED527D2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F1BF-4EC8-4D50-BAED-B5AB5C063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2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E4731-BF65-4676-8FA9-84885C4C3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分散分析</a:t>
            </a:r>
            <a:br>
              <a:rPr kumimoji="1" lang="en-US" altLang="ja-JP" dirty="0"/>
            </a:br>
            <a:r>
              <a:rPr kumimoji="1" lang="ja-JP" altLang="en-US" dirty="0"/>
              <a:t>野菜ジュース飲料製造業者の</a:t>
            </a:r>
            <a:br>
              <a:rPr kumimoji="1" lang="en-US" altLang="ja-JP" dirty="0"/>
            </a:br>
            <a:r>
              <a:rPr kumimoji="1" lang="ja-JP" altLang="en-US" dirty="0"/>
              <a:t>コロナ期の株価変動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7BB5C5C-FE9E-4963-BB7C-19C99922F9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7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ja-JP" altLang="en-US" dirty="0"/>
              <a:t>学習院大学経済学部経営学科</a:t>
            </a:r>
            <a:endParaRPr kumimoji="1" lang="en-US" altLang="ja-JP" dirty="0"/>
          </a:p>
          <a:p>
            <a:r>
              <a:rPr lang="ja-JP" altLang="en-US" dirty="0"/>
              <a:t>白田由香利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4343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FFD09-5A53-445F-A6DF-ABA285329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課題提出</a:t>
            </a:r>
            <a:r>
              <a:rPr kumimoji="1" lang="ja-JP" altLang="en-US" dirty="0"/>
              <a:t>：</a:t>
            </a:r>
            <a:r>
              <a:rPr kumimoji="1" lang="en-US" altLang="ja-JP" dirty="0"/>
              <a:t>EXCEL</a:t>
            </a:r>
            <a:br>
              <a:rPr kumimoji="1" lang="en-US" altLang="ja-JP" dirty="0"/>
            </a:br>
            <a:r>
              <a:rPr kumimoji="1" lang="ja-JP" altLang="en-US" dirty="0"/>
              <a:t>分散分析：繰り返しのない二元配置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032599-22A5-4E4B-9594-06EDA3569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１日目から５０日目</a:t>
            </a:r>
            <a:br>
              <a:rPr kumimoji="1" lang="en-US" altLang="ja-JP" dirty="0"/>
            </a:br>
            <a:r>
              <a:rPr kumimoji="1" lang="ja-JP" altLang="en-US" dirty="0"/>
              <a:t>まで，１０日ごとの</a:t>
            </a:r>
            <a:br>
              <a:rPr lang="en-US" altLang="ja-JP" dirty="0"/>
            </a:br>
            <a:r>
              <a:rPr lang="ja-JP" altLang="en-US" dirty="0"/>
              <a:t>平均を計算する．</a:t>
            </a:r>
            <a:endParaRPr lang="en-US" altLang="ja-JP" dirty="0"/>
          </a:p>
          <a:p>
            <a:r>
              <a:rPr kumimoji="1" lang="ja-JP" altLang="en-US" dirty="0"/>
              <a:t>そのデータに対して</a:t>
            </a:r>
            <a:br>
              <a:rPr kumimoji="1" lang="en-US" altLang="ja-JP" dirty="0"/>
            </a:br>
            <a:r>
              <a:rPr kumimoji="1" lang="ja-JP" altLang="en-US" dirty="0"/>
              <a:t>２元配置分散分析を</a:t>
            </a:r>
            <a:br>
              <a:rPr kumimoji="1" lang="en-US" altLang="ja-JP" dirty="0"/>
            </a:br>
            <a:r>
              <a:rPr kumimoji="1" lang="ja-JP" altLang="en-US" dirty="0"/>
              <a:t>行うこと．</a:t>
            </a:r>
            <a:endParaRPr kumimoji="1" lang="en-US" altLang="ja-JP" dirty="0"/>
          </a:p>
          <a:p>
            <a:endParaRPr kumimoji="1" lang="en-US" altLang="ja-JP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BB1AB63-49EE-4412-8462-23A654A2D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605" y="1690688"/>
            <a:ext cx="658177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62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58D29-B077-44AB-A7AD-0E5455654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Mathematica</a:t>
            </a:r>
            <a:r>
              <a:rPr kumimoji="1" lang="ja-JP" altLang="en-US" dirty="0"/>
              <a:t>で行った結果を載せる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CA2A4A-B2D2-4D21-A6EE-7880F50BE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372100"/>
          </a:xfrm>
        </p:spPr>
        <p:txBody>
          <a:bodyPr>
            <a:normAutofit lnSpcReduction="10000"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因子１については</a:t>
            </a:r>
            <a:r>
              <a:rPr kumimoji="1" lang="ja-JP" altLang="en-US" dirty="0"/>
              <a:t>有意水準５％で，</a:t>
            </a:r>
            <a:r>
              <a:rPr lang="ja-JP" altLang="en-US" dirty="0"/>
              <a:t>帰無仮説棄却</a:t>
            </a:r>
            <a:endParaRPr lang="en-US" altLang="ja-JP" dirty="0"/>
          </a:p>
          <a:p>
            <a:r>
              <a:rPr kumimoji="1" lang="ja-JP" altLang="en-US" dirty="0"/>
              <a:t>因子２については有意水準５％で，帰無仮説は棄却されない</a:t>
            </a:r>
            <a:endParaRPr kumimoji="1" lang="en-US" altLang="ja-JP" dirty="0"/>
          </a:p>
          <a:p>
            <a:r>
              <a:rPr lang="en-US" altLang="ja-JP" dirty="0"/>
              <a:t>ANOVA</a:t>
            </a:r>
            <a:r>
              <a:rPr lang="ja-JP" altLang="en-US" dirty="0"/>
              <a:t>では，もっと詳しく比較がしたい⇒　多重比較法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FD92E4F-C230-41C4-823A-D6A32E182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03112"/>
            <a:ext cx="10942864" cy="345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448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58D29-B077-44AB-A7AD-0E5455654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多重比較 </a:t>
            </a:r>
            <a:r>
              <a:rPr kumimoji="1" lang="en-US" altLang="ja-JP" dirty="0"/>
              <a:t>Tukey</a:t>
            </a:r>
            <a:r>
              <a:rPr kumimoji="1" lang="ja-JP" altLang="en-US" dirty="0"/>
              <a:t>法による結果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CA2A4A-B2D2-4D21-A6EE-7880F50BE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372100"/>
          </a:xfrm>
        </p:spPr>
        <p:txBody>
          <a:bodyPr>
            <a:normAutofit lnSpcReduction="10000"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因子１については</a:t>
            </a:r>
            <a:r>
              <a:rPr kumimoji="1" lang="ja-JP" altLang="en-US" dirty="0"/>
              <a:t>有意水準５％で，</a:t>
            </a:r>
            <a:r>
              <a:rPr lang="ja-JP" altLang="en-US" dirty="0"/>
              <a:t>帰無仮説棄却</a:t>
            </a:r>
            <a:endParaRPr lang="en-US" altLang="ja-JP" dirty="0"/>
          </a:p>
          <a:p>
            <a:r>
              <a:rPr lang="ja-JP" altLang="en-US" sz="2200" dirty="0"/>
              <a:t>１＞２</a:t>
            </a:r>
            <a:r>
              <a:rPr lang="en-US" altLang="ja-JP" sz="2200" dirty="0"/>
              <a:t>, 1&gt;3, 1&gt;4  : </a:t>
            </a:r>
            <a:r>
              <a:rPr lang="ja-JP" altLang="en-US" sz="2200" dirty="0"/>
              <a:t>カゴメは他３社に有意差有</a:t>
            </a:r>
            <a:endParaRPr lang="en-US" altLang="ja-JP" sz="2200" dirty="0"/>
          </a:p>
          <a:p>
            <a:r>
              <a:rPr lang="ja-JP" altLang="en-US" sz="2200" dirty="0"/>
              <a:t>２＞３，２＞４：その他，伊藤園はサントリーとコカコーラに有意差有</a:t>
            </a:r>
            <a:endParaRPr lang="en-US" altLang="ja-JP" sz="2200" dirty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FD92E4F-C230-41C4-823A-D6A32E182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03112"/>
            <a:ext cx="10942864" cy="345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58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58D29-B077-44AB-A7AD-0E5455654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多重比較 </a:t>
            </a:r>
            <a:r>
              <a:rPr kumimoji="1" lang="en-US" altLang="ja-JP" dirty="0"/>
              <a:t>Tukey</a:t>
            </a:r>
            <a:r>
              <a:rPr kumimoji="1" lang="ja-JP" altLang="en-US" dirty="0"/>
              <a:t>法による結果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CA2A4A-B2D2-4D21-A6EE-7880F50BE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372100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１＞２</a:t>
            </a:r>
            <a:r>
              <a:rPr lang="en-US" altLang="ja-JP" sz="2800" dirty="0"/>
              <a:t>, 1&gt;3, 1&gt;4  : </a:t>
            </a:r>
            <a:r>
              <a:rPr lang="ja-JP" altLang="en-US" sz="2800" dirty="0"/>
              <a:t>カゴメは他３社に有意差有</a:t>
            </a:r>
            <a:endParaRPr lang="en-US" altLang="ja-JP" sz="2800" dirty="0"/>
          </a:p>
          <a:p>
            <a:r>
              <a:rPr lang="ja-JP" altLang="en-US" sz="2800" dirty="0"/>
              <a:t>２＞３，２＞４：その他，伊藤園はサントリーとコカコーラに有意差有</a:t>
            </a:r>
            <a:endParaRPr lang="en-US" altLang="ja-JP" sz="2800" dirty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A4737E8-13D6-4FB4-A952-FFFE7B8FC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978" y="3571286"/>
            <a:ext cx="6789320" cy="177927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55D455-564D-45F6-8E6A-7BF5D587D0CE}"/>
              </a:ext>
            </a:extLst>
          </p:cNvPr>
          <p:cNvSpPr txBox="1"/>
          <p:nvPr/>
        </p:nvSpPr>
        <p:spPr>
          <a:xfrm>
            <a:off x="3622766" y="6113417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白田ゼミ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年本澤君がカウントしてくれたデータ</a:t>
            </a:r>
          </a:p>
        </p:txBody>
      </p:sp>
    </p:spTree>
    <p:extLst>
      <p:ext uri="{BB962C8B-B14F-4D97-AF65-F5344CB8AC3E}">
        <p14:creationId xmlns:p14="http://schemas.microsoft.com/office/powerpoint/2010/main" val="3869498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9F250-E7F2-4EA7-A548-CB936BD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多重比較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5A55EC-8E8A-4EEC-B8E0-5F06A364D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３群以上</a:t>
            </a:r>
            <a:r>
              <a:rPr kumimoji="1" lang="ja-JP" altLang="en-US" dirty="0"/>
              <a:t>あるとき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どの会社がどの会社に比較して有意差</a:t>
            </a:r>
            <a:r>
              <a:rPr kumimoji="1" lang="ja-JP" altLang="en-US" dirty="0"/>
              <a:t>があるか，を検定するとき，</a:t>
            </a:r>
            <a:r>
              <a:rPr kumimoji="1" lang="ja-JP" altLang="en-US" dirty="0">
                <a:solidFill>
                  <a:srgbClr val="FF0000"/>
                </a:solidFill>
              </a:rPr>
              <a:t>全ての組合せ</a:t>
            </a:r>
            <a:r>
              <a:rPr kumimoji="1" lang="ja-JP" altLang="en-US" dirty="0"/>
              <a:t>について調べていく．</a:t>
            </a:r>
            <a:endParaRPr kumimoji="1" lang="en-US" altLang="ja-JP" dirty="0"/>
          </a:p>
          <a:p>
            <a:r>
              <a:rPr lang="ja-JP" altLang="en-US" dirty="0"/>
              <a:t>しかし，個々の検定をｔ検定で行なうということを繰り返していくと，有意差がないのに，有意差がある間違いが起こる可能性が高くなる．対策として有意水準を小さくしていく．</a:t>
            </a:r>
            <a:endParaRPr lang="en-US" altLang="ja-JP" dirty="0"/>
          </a:p>
          <a:p>
            <a:r>
              <a:rPr kumimoji="1" lang="ja-JP" altLang="en-US"/>
              <a:t>結論：多重比較をする際は，</a:t>
            </a:r>
            <a:r>
              <a:rPr kumimoji="1" lang="ja-JP" altLang="en-US" b="1"/>
              <a:t>多重比較法</a:t>
            </a:r>
            <a:r>
              <a:rPr kumimoji="1" lang="en-US" altLang="ja-JP" b="1"/>
              <a:t>(</a:t>
            </a:r>
            <a:r>
              <a:rPr kumimoji="1" lang="en-US" altLang="ja-JP" b="1" dirty="0"/>
              <a:t>Tukey</a:t>
            </a:r>
            <a:r>
              <a:rPr lang="ja-JP" altLang="en-US" b="1" dirty="0"/>
              <a:t>法など）を使わなくてはいけない．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21719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CB54D1-0B8F-49D8-8258-9A48B630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飲料メーカー４社の株価変動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B9C4C9-E558-45A2-A39D-780CC593C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7</a:t>
            </a:r>
            <a:r>
              <a:rPr kumimoji="1" lang="ja-JP" altLang="en-US" dirty="0"/>
              <a:t>日から</a:t>
            </a:r>
            <a:r>
              <a:rPr kumimoji="1" lang="en-US" altLang="ja-JP" dirty="0"/>
              <a:t>6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7</a:t>
            </a:r>
            <a:r>
              <a:rPr lang="ja-JP" altLang="en-US" dirty="0"/>
              <a:t>日を</a:t>
            </a:r>
            <a:r>
              <a:rPr lang="en-US" altLang="ja-JP" dirty="0"/>
              <a:t>1</a:t>
            </a:r>
            <a:r>
              <a:rPr lang="ja-JP" altLang="en-US" dirty="0"/>
              <a:t>として</a:t>
            </a:r>
            <a:br>
              <a:rPr lang="en-US" altLang="ja-JP" dirty="0"/>
            </a:br>
            <a:r>
              <a:rPr lang="ja-JP" altLang="en-US" dirty="0"/>
              <a:t>指標化</a:t>
            </a:r>
            <a:endParaRPr kumimoji="1" lang="ja-JP" altLang="en-US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1279D84E-65FA-46AE-9354-301BCECC64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596812"/>
              </p:ext>
            </p:extLst>
          </p:nvPr>
        </p:nvGraphicFramePr>
        <p:xfrm>
          <a:off x="3843745" y="1495947"/>
          <a:ext cx="7667897" cy="501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492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84B3AC-BFD4-440A-824D-18B6763C4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7</a:t>
            </a:r>
            <a:r>
              <a:rPr lang="ja-JP" altLang="en-US" dirty="0"/>
              <a:t>日を１とした，５０営業日分の株価変動</a:t>
            </a:r>
            <a:br>
              <a:rPr lang="en-US" altLang="ja-JP" dirty="0"/>
            </a:br>
            <a:r>
              <a:rPr lang="ja-JP" altLang="en-US" dirty="0"/>
              <a:t>５０日の４群の平均　</a:t>
            </a:r>
            <a:r>
              <a:rPr lang="en-US" altLang="ja-JP" sz="3100" b="0" i="0" u="none" strike="noStrike" dirty="0">
                <a:latin typeface="Inherited"/>
              </a:rPr>
              <a:t>{1.0585,1.03851,1.00198,1.00767</a:t>
            </a:r>
            <a:r>
              <a:rPr lang="en-US" altLang="ja-JP" sz="1800" b="0" i="0" u="none" strike="noStrike" dirty="0">
                <a:latin typeface="Inherited"/>
              </a:rPr>
              <a:t>}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FBAA63-E4F9-451A-83F5-F72DB00F2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9AA261F-05E4-489D-A342-EE4AB437E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783" y="1825625"/>
            <a:ext cx="6859563" cy="414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7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3A401F-A454-4387-A502-E57B0B271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元配置：分散分析　（</a:t>
            </a:r>
            <a:r>
              <a:rPr kumimoji="1" lang="en-US" altLang="ja-JP" dirty="0"/>
              <a:t>ANOVA)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1F1D0A05-22C8-47FA-8979-3E71EC518A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92036"/>
                <a:ext cx="10515600" cy="4584927"/>
              </a:xfrm>
            </p:spPr>
            <p:txBody>
              <a:bodyPr>
                <a:normAutofit/>
              </a:bodyPr>
              <a:lstStyle/>
              <a:p>
                <a:r>
                  <a:rPr kumimoji="1" lang="ja-JP" altLang="en-US" sz="2000" dirty="0"/>
                  <a:t>帰無仮説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ja-JP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kumimoji="1" lang="ja-JP" altLang="en-US" sz="2000" dirty="0"/>
                  <a:t> </a:t>
                </a:r>
                <a:r>
                  <a:rPr kumimoji="1" lang="en-US" altLang="ja-JP" sz="2000" dirty="0"/>
                  <a:t>(</a:t>
                </a:r>
                <a:r>
                  <a:rPr kumimoji="1" lang="ja-JP" altLang="en-US" sz="2000" dirty="0"/>
                  <a:t>全てのメーカーで株価母平均は同じ）</a:t>
                </a:r>
                <a:endParaRPr kumimoji="1" lang="en-US" altLang="ja-JP" sz="2000" dirty="0"/>
              </a:p>
              <a:p>
                <a:r>
                  <a:rPr lang="ja-JP" altLang="en-US" sz="2000" dirty="0"/>
                  <a:t>対立仮説　母平均は全てのメーカーで同じではない</a:t>
                </a:r>
                <a:endParaRPr kumimoji="1" lang="ja-JP" altLang="en-US" sz="2000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1F1D0A05-22C8-47FA-8979-3E71EC518A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92036"/>
                <a:ext cx="10515600" cy="4584927"/>
              </a:xfrm>
              <a:blipFill>
                <a:blip r:embed="rId2"/>
                <a:stretch>
                  <a:fillRect l="-522" t="-1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2C41D1FB-F3CA-40A1-B317-D551F6036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237" y="2351732"/>
            <a:ext cx="6859563" cy="414114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B07C59-48F0-45BE-95DD-C20A2BEC5AA3}"/>
              </a:ext>
            </a:extLst>
          </p:cNvPr>
          <p:cNvSpPr txBox="1"/>
          <p:nvPr/>
        </p:nvSpPr>
        <p:spPr>
          <a:xfrm>
            <a:off x="646818" y="2568451"/>
            <a:ext cx="609463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群間変動が群内変動（ノイズ）に</a:t>
            </a:r>
            <a:endParaRPr lang="en-US" altLang="ja-JP" sz="2800" dirty="0"/>
          </a:p>
          <a:p>
            <a:r>
              <a:rPr lang="ja-JP" altLang="en-US" sz="2800" dirty="0"/>
              <a:t>比較して大きければ</a:t>
            </a:r>
            <a:endParaRPr lang="en-US" altLang="ja-JP" sz="2800" dirty="0"/>
          </a:p>
          <a:p>
            <a:r>
              <a:rPr lang="ja-JP" altLang="en-US" sz="2800" dirty="0"/>
              <a:t>群間で母平均に違いが</a:t>
            </a:r>
            <a:endParaRPr lang="en-US" altLang="ja-JP" sz="2800" dirty="0"/>
          </a:p>
          <a:p>
            <a:r>
              <a:rPr lang="ja-JP" altLang="en-US" sz="2800" dirty="0"/>
              <a:t>あると言える</a:t>
            </a:r>
          </a:p>
        </p:txBody>
      </p:sp>
    </p:spTree>
    <p:extLst>
      <p:ext uri="{BB962C8B-B14F-4D97-AF65-F5344CB8AC3E}">
        <p14:creationId xmlns:p14="http://schemas.microsoft.com/office/powerpoint/2010/main" val="2416205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77B2A0-29B3-4CAE-8FDC-0234A7D9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ANOVA</a:t>
            </a:r>
            <a:r>
              <a:rPr lang="ja-JP" altLang="en-US" dirty="0"/>
              <a:t>は等分散性を仮定する</a:t>
            </a:r>
            <a:br>
              <a:rPr lang="en-US" altLang="ja-JP" dirty="0"/>
            </a:br>
            <a:r>
              <a:rPr lang="ja-JP" altLang="en-US" dirty="0"/>
              <a:t>これが言えなければ</a:t>
            </a:r>
            <a:r>
              <a:rPr lang="en-US" altLang="ja-JP" dirty="0"/>
              <a:t>ANOVA</a:t>
            </a:r>
            <a:r>
              <a:rPr lang="ja-JP" altLang="en-US" dirty="0"/>
              <a:t>は使えない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5B4966D-4338-413F-A559-96F3F53BAD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8021" y="1825625"/>
                <a:ext cx="10855779" cy="4351338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kumimoji="1" lang="ja-JP" altLang="en-US" dirty="0"/>
                  <a:t>４群の標本分散</a:t>
                </a:r>
                <a:endParaRPr kumimoji="1" lang="en-US" altLang="ja-JP" dirty="0"/>
              </a:p>
              <a:p>
                <a:r>
                  <a:rPr lang="ja-JP" altLang="en-US" dirty="0"/>
                  <a:t>等分散性の検定：</a:t>
                </a:r>
                <a:r>
                  <a:rPr lang="en-US" altLang="ja-JP" dirty="0"/>
                  <a:t>Bartlett</a:t>
                </a:r>
                <a:r>
                  <a:rPr lang="ja-JP" altLang="en-US" dirty="0"/>
                  <a:t>法</a:t>
                </a:r>
                <a:endParaRPr lang="en-US" altLang="ja-JP" dirty="0"/>
              </a:p>
              <a:p>
                <a:r>
                  <a:rPr kumimoji="1" lang="ja-JP" altLang="en-US" dirty="0"/>
                  <a:t>帰無仮説：</a:t>
                </a:r>
                <a:r>
                  <a:rPr kumimoji="1" lang="en-US" altLang="ja-JP" sz="2800" b="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𝐵𝑎𝑟𝑡𝑙𝑒𝑡𝑡</m:t>
                    </m:r>
                  </m:oMath>
                </a14:m>
                <a:br>
                  <a:rPr lang="en-US" altLang="ja-JP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.69 </m:t>
                    </m:r>
                  </m:oMath>
                </a14:m>
                <a:r>
                  <a:rPr lang="ja-JP" altLang="en-US" sz="2800" dirty="0"/>
                  <a:t>で帰無仮説は棄却されない</a:t>
                </a:r>
                <a:br>
                  <a:rPr lang="en-US" altLang="ja-JP" sz="2800" dirty="0"/>
                </a:br>
                <a:r>
                  <a:rPr lang="ja-JP" altLang="en-US" sz="2800" dirty="0"/>
                  <a:t>（有意水準５％の場合）</a:t>
                </a:r>
                <a:endParaRPr lang="en-US" altLang="ja-JP" sz="2800" dirty="0"/>
              </a:p>
              <a:p>
                <a:r>
                  <a:rPr lang="ja-JP" altLang="en-US" sz="2800" dirty="0"/>
                  <a:t>等分散性は否定されなかった</a:t>
                </a:r>
                <a:r>
                  <a:rPr lang="en-US" altLang="ja-JP" sz="2800" dirty="0"/>
                  <a:t> 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5B4966D-4338-413F-A559-96F3F53BAD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8021" y="1825625"/>
                <a:ext cx="10855779" cy="4351338"/>
              </a:xfrm>
              <a:blipFill>
                <a:blip r:embed="rId2"/>
                <a:stretch>
                  <a:fillRect l="-674" t="-2661" b="-12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4B90683F-9F49-4705-834A-692B5076CD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910" y="2604407"/>
            <a:ext cx="5976258" cy="370749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0B5A89-2387-4D3E-B029-632C3B1558A4}"/>
              </a:ext>
            </a:extLst>
          </p:cNvPr>
          <p:cNvSpPr txBox="1"/>
          <p:nvPr/>
        </p:nvSpPr>
        <p:spPr>
          <a:xfrm>
            <a:off x="3961719" y="1845684"/>
            <a:ext cx="73920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{0.0000905727, 0.0000640607, 0.0000903517, 0.000144156}</a:t>
            </a:r>
            <a:endParaRPr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EE2F64A-EC10-4E39-896B-0980C9E88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7100" y="3226417"/>
            <a:ext cx="3823571" cy="154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67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65F953F-EF5B-46D8-8295-DB14D1F72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48" y="1306286"/>
            <a:ext cx="1044566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3212FA74-F068-4AA2-B171-0C33FAC1C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/>
              <a:t>１元配置</a:t>
            </a:r>
            <a:r>
              <a:rPr kumimoji="1" lang="en-US" altLang="ja-JP" sz="2800" dirty="0"/>
              <a:t>ANOVA</a:t>
            </a:r>
            <a:r>
              <a:rPr kumimoji="1" lang="ja-JP" altLang="en-US" sz="2800" dirty="0"/>
              <a:t>を</a:t>
            </a:r>
            <a:r>
              <a:rPr kumimoji="1" lang="en-US" altLang="ja-JP" sz="2800" dirty="0"/>
              <a:t>EXCEL</a:t>
            </a:r>
            <a:r>
              <a:rPr kumimoji="1" lang="ja-JP" altLang="en-US" sz="2800" dirty="0"/>
              <a:t>で行う</a:t>
            </a:r>
            <a:br>
              <a:rPr kumimoji="1" lang="en-US" altLang="ja-JP" sz="2800" dirty="0"/>
            </a:br>
            <a:r>
              <a:rPr kumimoji="1" lang="ja-JP" altLang="en-US" sz="2800" dirty="0"/>
              <a:t>デーー</a:t>
            </a:r>
            <a:r>
              <a:rPr kumimoji="1" lang="en-US" altLang="ja-JP" sz="2800" dirty="0"/>
              <a:t>&gt;</a:t>
            </a:r>
            <a:r>
              <a:rPr kumimoji="1" lang="ja-JP" altLang="en-US" sz="2800" dirty="0"/>
              <a:t>データ分析⇒</a:t>
            </a:r>
            <a:r>
              <a:rPr kumimoji="1" lang="ja-JP" altLang="en-US" sz="2800" dirty="0">
                <a:solidFill>
                  <a:srgbClr val="FF0000"/>
                </a:solidFill>
              </a:rPr>
              <a:t>分散分析：一元配置</a:t>
            </a:r>
            <a:br>
              <a:rPr kumimoji="1" lang="en-US" altLang="ja-JP" sz="2800" dirty="0"/>
            </a:br>
            <a:endParaRPr kumimoji="1" lang="ja-JP" altLang="en-US" sz="28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52A0DA0-9283-4CA4-B2D8-9B9C8D7545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604" y="2961594"/>
            <a:ext cx="55530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8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12FA74-F068-4AA2-B171-0C33FAC1C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１元配置</a:t>
            </a:r>
            <a:r>
              <a:rPr kumimoji="1" lang="en-US" altLang="ja-JP" dirty="0"/>
              <a:t>ANOVA</a:t>
            </a:r>
            <a:r>
              <a:rPr kumimoji="1" lang="ja-JP" altLang="en-US" dirty="0"/>
              <a:t>を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で行う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EEE058-5A37-4F95-99F6-CB5C2EFA5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336" y="1825625"/>
            <a:ext cx="10790464" cy="4351338"/>
          </a:xfrm>
        </p:spPr>
        <p:txBody>
          <a:bodyPr/>
          <a:lstStyle/>
          <a:p>
            <a:r>
              <a:rPr kumimoji="1" lang="en-US" altLang="ja-JP" dirty="0"/>
              <a:t>F</a:t>
            </a:r>
            <a:r>
              <a:rPr kumimoji="1" lang="ja-JP" altLang="en-US" dirty="0"/>
              <a:t>値　</a:t>
            </a:r>
            <a:r>
              <a:rPr kumimoji="1" lang="en-US" altLang="ja-JP" dirty="0">
                <a:solidFill>
                  <a:srgbClr val="FF0000"/>
                </a:solidFill>
              </a:rPr>
              <a:t>16.0</a:t>
            </a:r>
          </a:p>
          <a:p>
            <a:r>
              <a:rPr lang="ja-JP" altLang="en-US" dirty="0"/>
              <a:t>有意水準</a:t>
            </a:r>
            <a:r>
              <a:rPr lang="en-US" altLang="ja-JP" dirty="0"/>
              <a:t>5</a:t>
            </a:r>
            <a:r>
              <a:rPr lang="ja-JP" altLang="en-US" dirty="0"/>
              <a:t>％の境界値</a:t>
            </a:r>
            <a:r>
              <a:rPr lang="en-US" altLang="ja-JP" dirty="0">
                <a:solidFill>
                  <a:srgbClr val="FF0000"/>
                </a:solidFill>
              </a:rPr>
              <a:t>2.65</a:t>
            </a:r>
          </a:p>
          <a:p>
            <a:r>
              <a:rPr kumimoji="1" lang="ja-JP" altLang="en-US" dirty="0"/>
              <a:t>今回の</a:t>
            </a:r>
            <a:r>
              <a:rPr kumimoji="1" lang="en-US" altLang="ja-JP" dirty="0"/>
              <a:t>F</a:t>
            </a:r>
            <a:r>
              <a:rPr kumimoji="1" lang="ja-JP" altLang="en-US" dirty="0"/>
              <a:t>値が帰無仮説棄却</a:t>
            </a:r>
            <a:br>
              <a:rPr kumimoji="1" lang="en-US" altLang="ja-JP" dirty="0"/>
            </a:br>
            <a:r>
              <a:rPr kumimoji="1" lang="ja-JP" altLang="en-US" dirty="0"/>
              <a:t>領域に落ちる⇒帰無仮説棄却</a:t>
            </a:r>
            <a:endParaRPr kumimoji="1" lang="en-US" altLang="ja-JP" dirty="0"/>
          </a:p>
          <a:p>
            <a:r>
              <a:rPr lang="ja-JP" altLang="en-US" sz="2800" dirty="0"/>
              <a:t>結論</a:t>
            </a:r>
            <a:br>
              <a:rPr lang="en-US" altLang="ja-JP" sz="2800" dirty="0"/>
            </a:br>
            <a:r>
              <a:rPr lang="ja-JP" altLang="en-US" sz="2800" dirty="0"/>
              <a:t>母平均は全てのメーカーで</a:t>
            </a:r>
            <a:br>
              <a:rPr lang="en-US" altLang="ja-JP" sz="2800" dirty="0"/>
            </a:br>
            <a:r>
              <a:rPr lang="ja-JP" altLang="en-US" sz="2800" dirty="0"/>
              <a:t>同じではない</a:t>
            </a: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6B33F47-6C0A-4194-B9D3-2FB2D3EE2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821" y="1576906"/>
            <a:ext cx="5597979" cy="484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6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1E782-7671-4319-8115-50983FA3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時系列の変化に対する違いはないか？</a:t>
            </a:r>
            <a:br>
              <a:rPr kumimoji="1" lang="en-US" altLang="ja-JP" dirty="0"/>
            </a:br>
            <a:r>
              <a:rPr kumimoji="1" lang="ja-JP" altLang="en-US" dirty="0"/>
              <a:t>⇒</a:t>
            </a:r>
            <a:r>
              <a:rPr kumimoji="1" lang="en-US" altLang="ja-JP" dirty="0"/>
              <a:t>10</a:t>
            </a:r>
            <a:r>
              <a:rPr kumimoji="1" lang="ja-JP" altLang="en-US" dirty="0"/>
              <a:t>営業日ごとの平均の違いを見る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6F00DB4-5FEF-4168-BC3F-2037F3AC9E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en-US" altLang="ja-JP" b="1" dirty="0"/>
                  <a:t>2</a:t>
                </a:r>
                <a:r>
                  <a:rPr kumimoji="1" lang="ja-JP" altLang="en-US" b="1" dirty="0"/>
                  <a:t>元配置：</a:t>
                </a:r>
                <a:r>
                  <a:rPr lang="ja-JP" altLang="en-US" b="1" dirty="0"/>
                  <a:t>分散分析</a:t>
                </a:r>
                <a:endParaRPr lang="en-US" altLang="ja-JP" b="1" dirty="0"/>
              </a:p>
              <a:p>
                <a:endParaRPr kumimoji="1" lang="en-US" altLang="ja-JP" dirty="0"/>
              </a:p>
              <a:p>
                <a:r>
                  <a:rPr lang="ja-JP" altLang="en-US" dirty="0"/>
                  <a:t>因子１：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メーカーの違い</a:t>
                </a:r>
                <a:endParaRPr lang="en-US" altLang="ja-JP" dirty="0">
                  <a:solidFill>
                    <a:srgbClr val="FF0000"/>
                  </a:solidFill>
                </a:endParaRPr>
              </a:p>
              <a:p>
                <a:pPr lvl="1"/>
                <a:r>
                  <a:rPr kumimoji="1" lang="ja-JP" altLang="en-US" dirty="0"/>
                  <a:t>帰無仮説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kumimoji="1" lang="ja-JP" altLang="en-US" dirty="0"/>
                  <a:t> </a:t>
                </a:r>
                <a:r>
                  <a:rPr kumimoji="1" lang="en-US" altLang="ja-JP" dirty="0"/>
                  <a:t>(</a:t>
                </a:r>
                <a:r>
                  <a:rPr kumimoji="1" lang="ja-JP" altLang="en-US" dirty="0"/>
                  <a:t>全てのメーカーで母平均は同じ）</a:t>
                </a:r>
                <a:endParaRPr kumimoji="1" lang="en-US" altLang="ja-JP" dirty="0"/>
              </a:p>
              <a:p>
                <a:pPr lvl="1"/>
                <a:r>
                  <a:rPr lang="ja-JP" altLang="en-US" dirty="0"/>
                  <a:t>対立仮説　母平均は全てのメーカーで同じではない</a:t>
                </a:r>
                <a:endParaRPr kumimoji="1" lang="ja-JP" altLang="en-US" dirty="0"/>
              </a:p>
              <a:p>
                <a:r>
                  <a:rPr lang="ja-JP" altLang="en-US" dirty="0"/>
                  <a:t>因子２：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時系列の違い</a:t>
                </a:r>
                <a:endParaRPr lang="en-US" altLang="ja-JP" dirty="0">
                  <a:solidFill>
                    <a:srgbClr val="FF0000"/>
                  </a:solidFill>
                </a:endParaRPr>
              </a:p>
              <a:p>
                <a:pPr lvl="1"/>
                <a:r>
                  <a:rPr kumimoji="1" lang="ja-JP" altLang="en-US" dirty="0"/>
                  <a:t>帰無仮説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kumimoji="1" lang="ja-JP" altLang="en-US" dirty="0"/>
                  <a:t> </a:t>
                </a:r>
                <a:r>
                  <a:rPr kumimoji="1" lang="en-US" altLang="ja-JP" dirty="0"/>
                  <a:t>(</a:t>
                </a:r>
                <a:r>
                  <a:rPr kumimoji="1" lang="ja-JP" altLang="en-US" dirty="0"/>
                  <a:t>全ての</a:t>
                </a:r>
                <a:r>
                  <a:rPr lang="ja-JP" altLang="en-US" dirty="0"/>
                  <a:t>期間</a:t>
                </a:r>
                <a:r>
                  <a:rPr kumimoji="1" lang="ja-JP" altLang="en-US" dirty="0"/>
                  <a:t>で母平均は同じ）</a:t>
                </a:r>
                <a:endParaRPr kumimoji="1" lang="en-US" altLang="ja-JP" dirty="0"/>
              </a:p>
              <a:p>
                <a:pPr lvl="1"/>
                <a:r>
                  <a:rPr lang="ja-JP" altLang="en-US" dirty="0"/>
                  <a:t>対立仮説　母平均は全ての期間で同じではない</a:t>
                </a:r>
                <a:endParaRPr lang="en-US" altLang="ja-JP" dirty="0"/>
              </a:p>
              <a:p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6F00DB4-5FEF-4168-BC3F-2037F3AC9E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13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55E0B-19E5-486B-979A-9C2FA889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期間の異なる５群に関する</a:t>
            </a:r>
            <a:r>
              <a:rPr kumimoji="1" lang="ja-JP" altLang="en-US" sz="4000" dirty="0">
                <a:solidFill>
                  <a:srgbClr val="FF0000"/>
                </a:solidFill>
              </a:rPr>
              <a:t>等分散性の検定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229AE9-F5E9-4D9D-8AE8-81696129D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7645"/>
            <a:ext cx="10515600" cy="4739318"/>
          </a:xfrm>
        </p:spPr>
        <p:txBody>
          <a:bodyPr/>
          <a:lstStyle/>
          <a:p>
            <a:r>
              <a:rPr lang="ja-JP" altLang="en-US" dirty="0"/>
              <a:t>前提条件として，期間に関する５つの群に対しても等分散性が保証されないといけないが，</a:t>
            </a:r>
            <a:r>
              <a:rPr lang="en-US" altLang="ja-JP" dirty="0"/>
              <a:t>Bartlett</a:t>
            </a:r>
            <a:r>
              <a:rPr lang="ja-JP" altLang="en-US" dirty="0"/>
              <a:t>法による検定で保証されたので，検定を行う．</a:t>
            </a:r>
            <a:endParaRPr kumimoji="1" lang="ja-JP" altLang="en-US" dirty="0"/>
          </a:p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1A99A7C-A027-4F2F-B665-6EDC33E2B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122" y="3870602"/>
            <a:ext cx="3823571" cy="154975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A4DEC4B-2F7E-4A7E-A9A5-688DA44F31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6901" y="2604406"/>
            <a:ext cx="5758750" cy="357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6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698</Words>
  <Application>Microsoft Office PowerPoint</Application>
  <PresentationFormat>ワイド画面</PresentationFormat>
  <Paragraphs>80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Inherited</vt:lpstr>
      <vt:lpstr>游ゴシック</vt:lpstr>
      <vt:lpstr>游ゴシック Light</vt:lpstr>
      <vt:lpstr>Arial</vt:lpstr>
      <vt:lpstr>Cambria Math</vt:lpstr>
      <vt:lpstr>Office テーマ</vt:lpstr>
      <vt:lpstr>分散分析 野菜ジュース飲料製造業者の コロナ期の株価変動</vt:lpstr>
      <vt:lpstr>飲料メーカー４社の株価変動</vt:lpstr>
      <vt:lpstr>4月7日を１とした，５０営業日分の株価変動 ５０日の４群の平均　{1.0585,1.03851,1.00198,1.00767}</vt:lpstr>
      <vt:lpstr>1元配置：分散分析　（ANOVA)</vt:lpstr>
      <vt:lpstr>ANOVAは等分散性を仮定する これが言えなければANOVAは使えない</vt:lpstr>
      <vt:lpstr>１元配置ANOVAをEXCELで行う デーー&gt;データ分析⇒分散分析：一元配置 </vt:lpstr>
      <vt:lpstr>１元配置ANOVAをEXCELで行う</vt:lpstr>
      <vt:lpstr>時系列の変化に対する違いはないか？ ⇒10営業日ごとの平均の違いを見る</vt:lpstr>
      <vt:lpstr>期間の異なる５群に関する等分散性の検定</vt:lpstr>
      <vt:lpstr>課題提出：EXCEL 分散分析：繰り返しのない二元配置</vt:lpstr>
      <vt:lpstr>Mathematicaで行った結果を載せる</vt:lpstr>
      <vt:lpstr>多重比較 Tukey法による結果</vt:lpstr>
      <vt:lpstr>多重比較 Tukey法による結果</vt:lpstr>
      <vt:lpstr>多重比較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野菜ジュース飲料製造業者の コロナ期の株価変動</dc:title>
  <dc:creator>Shirota Yukari</dc:creator>
  <cp:lastModifiedBy>Shirota Yukari</cp:lastModifiedBy>
  <cp:revision>22</cp:revision>
  <dcterms:created xsi:type="dcterms:W3CDTF">2020-07-14T03:30:20Z</dcterms:created>
  <dcterms:modified xsi:type="dcterms:W3CDTF">2020-07-15T01:57:16Z</dcterms:modified>
</cp:coreProperties>
</file>