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F7034-E6CE-4F8C-B1D8-BFCC5852C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1FD7D8E-F1F3-41BB-850E-57445A7D7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237F1F-3C98-4CEF-A5B7-1B045199F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EC6EBE-3242-44F1-85AC-716D98C9E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8E6C1F-D5F3-475D-905E-284E1BDAC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48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E7617E-493F-4A58-98CE-DBE34BD43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8F7F93-20B7-4F7E-A17A-6D3FCB6A4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A01C1E-BCC2-4780-9220-AA4117A5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959CC9-AB0D-4CEA-A8CF-CEDB095BE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FF4AD6-15F4-4B8F-B241-A7DD242EC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71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3E86740-8C94-462D-A303-2F2AC1BFA8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CC64EC-761B-46A3-9CC1-50649580B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6BF4D2-6723-42A2-9369-71636B43B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8A3AE6-50CD-45D1-BA6E-2E407071C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6CD874-586C-46F6-953E-0570AE96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94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1299E5-75FC-4E6D-8917-324F67191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1F9F29-E1E5-4EA7-98BD-07F9A7832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997934-423B-40C6-95AA-A931C83D4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9F75CE-BA69-4015-84B4-52909A55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841F00-B8EB-4188-88CE-4EE3AB693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43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CBD619-EDEC-45EF-B3F0-0670C29B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B76AD3-F9B9-4062-8AD0-2BF99F360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5452B4-D235-4362-AD8E-04A8D2476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BE012F-8C26-42EC-8504-2E6F602F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FF58F7-556E-479A-9B5D-99778997F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4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710E1-D4C2-4921-BA7E-91FE3475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C5D056-0C8A-4AC4-9ABC-4D91C40E6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5F91874-54C8-4D6B-945D-DB77ED06B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51E9E1-74E1-4840-BE3D-2EF3C952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1B77D3-1B88-4183-966F-04BBD4425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9BDC8E-5E9A-4AA4-8125-AACC82D9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02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C89C79-9826-4CBC-B456-031DAA61E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3E51D0-584B-4388-AEDA-FAEBC00AE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E6E346-2A38-40CC-82E5-F6DCCBF28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129AB41-1EAF-4048-994D-D0B1C9DC9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512DD4-43F9-49CC-863C-55AEDA377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1E7762F-BF4A-4F88-AB1B-CE5F7BEB9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E5F869-5274-4815-8FA1-39D188A2D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D5510BC-ACC7-4175-B6BB-37AF5D4C9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88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AEB88-A723-4A45-9282-93280884B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D1FC1D3-8CB9-4A22-9C3D-08B8C3726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57EC46-1AB6-4B2C-8CA4-A83592824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650A93-2304-4DE3-90AF-7104D7057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5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E7972AE-E53D-4434-9397-2A92734A2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D289275-1CD6-4059-9F49-0CCAA4561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39D4E7-3FD8-46CE-AF8B-CFDBFC290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14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A1261B-DE29-42E2-8782-DA1FC42AD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636201-2934-4CE7-91D0-D6249633A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1C1C63-89E5-4B0B-A2AF-CEA1DF16C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CE470A-30E6-4C38-8C26-2646FFB2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18EBC8-4E5D-421D-BC3D-556C51D62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99B0F6-56E0-45EF-A3A2-4B7E36C97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8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89A0E6-EEE9-4FC8-819C-A1508B27C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EC72523-669D-4128-A5D9-AC17BE605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491EF0-E9B1-42F7-8ED6-BBDD1CAB5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1E545A-21CA-4EE4-AFA2-CAF2925D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9EBA8B-1420-4983-B7E9-771DBA8E9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AFCB54-C108-4379-8FD6-8D1B2ADA2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5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F5AD73B-C303-457D-B7CF-FE54772E6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639132-EB20-4E69-BEB6-3CBA95B73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83C648-B55C-432B-9B48-202BF522D2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5828F-FAF9-428F-B260-F8EBA2C5F6F5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E7AB72-5CF7-4AB2-82A1-CB4990FA2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66352C-85ED-48B3-B1FD-D01097CE2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E8038-E1AC-4469-A1B9-FE37FB46A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70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utomotive.ten-navi.com/article/31437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81EE2F-98C4-42F1-80C6-643671754D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6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ANOVA</a:t>
            </a:r>
            <a:r>
              <a:rPr lang="ja-JP" altLang="en-US" sz="6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分析例</a:t>
            </a:r>
            <a:br>
              <a:rPr lang="en-US" altLang="ja-JP" sz="6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altLang="ja-JP" sz="6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世界自動車メーカー販売台数ランキング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E685F8-3823-487A-B42A-96DD8FBC61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7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15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lang="ja-JP" altLang="en-US" dirty="0"/>
              <a:t>学習院大学経済学部経営学科</a:t>
            </a:r>
            <a:endParaRPr lang="en-US" altLang="ja-JP" dirty="0"/>
          </a:p>
          <a:p>
            <a:r>
              <a:rPr kumimoji="1" lang="ja-JP" altLang="en-US" dirty="0"/>
              <a:t>白田由香利</a:t>
            </a:r>
          </a:p>
        </p:txBody>
      </p:sp>
    </p:spTree>
    <p:extLst>
      <p:ext uri="{BB962C8B-B14F-4D97-AF65-F5344CB8AC3E}">
        <p14:creationId xmlns:p14="http://schemas.microsoft.com/office/powerpoint/2010/main" val="217786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E6F7A74F-686D-4161-9C48-4A1879E60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出典</a:t>
            </a:r>
            <a:b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2019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年版】世界自動車メーカー販売台数ランキング ―トップは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年連続の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VW</a:t>
            </a:r>
            <a:b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en-US" altLang="ja-JP" sz="1800" u="sng" kern="100" dirty="0">
                <a:solidFill>
                  <a:srgbClr val="0000FF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  <a:hlinkClick r:id="rId2"/>
              </a:rPr>
              <a:t>https://automotive.ten-navi.com/article/31437/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（アクセス日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7/10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  <a:b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</a:br>
            <a:endParaRPr lang="ja-JP" alt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239AE9E-C713-4082-989B-FDD788F06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0E1F685-5EF9-4D51-9DD6-0AA8450DF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8523" y="1167187"/>
            <a:ext cx="7789143" cy="521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30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8DFFB-501B-4DE8-A4CC-2F383BE24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元配置分散分析</a:t>
            </a:r>
            <a:r>
              <a:rPr kumimoji="1" lang="en-US" altLang="ja-JP" dirty="0"/>
              <a:t>(ANOVA)</a:t>
            </a:r>
            <a:r>
              <a:rPr kumimoji="1" lang="ja-JP" altLang="en-US" dirty="0"/>
              <a:t>繰り返しなし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E9EDB45-B00C-42F7-BFF9-4184A86C4A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sz="3200" b="1" dirty="0"/>
                  <a:t>因子</a:t>
                </a:r>
                <a:r>
                  <a:rPr kumimoji="1" lang="en-US" altLang="ja-JP" sz="3200" b="1" dirty="0"/>
                  <a:t>1</a:t>
                </a:r>
                <a:r>
                  <a:rPr kumimoji="1" lang="ja-JP" altLang="en-US" sz="3200" b="1" dirty="0"/>
                  <a:t>：メーカーによる</a:t>
                </a:r>
                <a:r>
                  <a:rPr kumimoji="1" lang="en-US" altLang="ja-JP" sz="3200" b="1" dirty="0"/>
                  <a:t>3</a:t>
                </a:r>
                <a:r>
                  <a:rPr kumimoji="1" lang="ja-JP" altLang="en-US" sz="3200" b="1" dirty="0"/>
                  <a:t>年間の平均売上は同じか？</a:t>
                </a:r>
                <a:br>
                  <a:rPr kumimoji="1" lang="en-US" altLang="ja-JP" sz="3200" b="1" dirty="0"/>
                </a:br>
                <a:r>
                  <a:rPr kumimoji="1" lang="en-US" altLang="ja-JP" sz="3200" b="1" dirty="0"/>
                  <a:t>	</a:t>
                </a:r>
                <a:r>
                  <a:rPr kumimoji="1" lang="ja-JP" altLang="en-US" sz="3200" b="1" dirty="0"/>
                  <a:t>帰無仮説：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200" b="1" i="1" smtClean="0">
                            <a:latin typeface="Cambria Math" panose="02040503050406030204" pitchFamily="18" charset="0"/>
                          </a:rPr>
                          <m:t>𝝁</m:t>
                        </m:r>
                      </m:e>
                      <m:sub>
                        <m:r>
                          <a:rPr kumimoji="1" lang="en-US" altLang="ja-JP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kumimoji="1" lang="en-US" altLang="ja-JP" sz="32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3200" b="1" i="1">
                            <a:latin typeface="Cambria Math" panose="02040503050406030204" pitchFamily="18" charset="0"/>
                          </a:rPr>
                          <m:t>𝝁</m:t>
                        </m:r>
                      </m:e>
                      <m:sub>
                        <m:r>
                          <a:rPr lang="en-US" altLang="ja-JP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altLang="ja-JP" sz="32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sz="32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3200" b="1" i="1">
                            <a:latin typeface="Cambria Math" panose="02040503050406030204" pitchFamily="18" charset="0"/>
                          </a:rPr>
                          <m:t>𝝁</m:t>
                        </m:r>
                      </m:e>
                      <m:sub>
                        <m:r>
                          <a:rPr lang="en-US" altLang="ja-JP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US" altLang="ja-JP" sz="32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sz="32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3200" b="1" i="1">
                            <a:latin typeface="Cambria Math" panose="02040503050406030204" pitchFamily="18" charset="0"/>
                          </a:rPr>
                          <m:t>𝝁</m:t>
                        </m:r>
                      </m:e>
                      <m:sub>
                        <m:r>
                          <a:rPr lang="en-US" altLang="ja-JP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en-US" altLang="ja-JP" sz="3200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3200" b="1" i="1">
                            <a:latin typeface="Cambria Math" panose="02040503050406030204" pitchFamily="18" charset="0"/>
                          </a:rPr>
                          <m:t>𝝁</m:t>
                        </m:r>
                      </m:e>
                      <m:sub>
                        <m:r>
                          <a:rPr lang="en-US" altLang="ja-JP" sz="3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</m:oMath>
                </a14:m>
                <a:endParaRPr kumimoji="1" lang="en-US" altLang="ja-JP" sz="3200" b="1" dirty="0"/>
              </a:p>
              <a:p>
                <a:r>
                  <a:rPr kumimoji="1" lang="ja-JP" altLang="en-US" sz="3200" b="1" dirty="0"/>
                  <a:t>因子</a:t>
                </a:r>
                <a:r>
                  <a:rPr kumimoji="1" lang="en-US" altLang="ja-JP" sz="3200" b="1" dirty="0"/>
                  <a:t>2</a:t>
                </a:r>
                <a:r>
                  <a:rPr kumimoji="1" lang="ja-JP" altLang="en-US" sz="3200" b="1" dirty="0"/>
                  <a:t>：年度による売上平均は同じか？</a:t>
                </a:r>
                <a:br>
                  <a:rPr lang="en-US" altLang="ja-JP" sz="3200" b="1" dirty="0"/>
                </a:br>
                <a:r>
                  <a:rPr lang="en-US" altLang="ja-JP" sz="3200" b="1" dirty="0"/>
                  <a:t>	</a:t>
                </a:r>
                <a:r>
                  <a:rPr kumimoji="1" lang="ja-JP" altLang="en-US" sz="3200" b="1" dirty="0"/>
                  <a:t>帰無仮説：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200" b="1" i="1" smtClean="0">
                            <a:latin typeface="Cambria Math" panose="02040503050406030204" pitchFamily="18" charset="0"/>
                          </a:rPr>
                          <m:t>𝝁</m:t>
                        </m:r>
                        <m:r>
                          <a:rPr kumimoji="1" lang="en-US" altLang="ja-JP" sz="32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kumimoji="1" lang="en-US" altLang="ja-JP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kumimoji="1" lang="en-US" altLang="ja-JP" sz="32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3200" b="1" i="1">
                            <a:latin typeface="Cambria Math" panose="02040503050406030204" pitchFamily="18" charset="0"/>
                          </a:rPr>
                          <m:t>𝝁</m:t>
                        </m:r>
                        <m:r>
                          <a:rPr lang="en-US" altLang="ja-JP" sz="32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ja-JP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altLang="ja-JP" sz="32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sz="32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3200" b="1" i="1">
                            <a:latin typeface="Cambria Math" panose="02040503050406030204" pitchFamily="18" charset="0"/>
                          </a:rPr>
                          <m:t>𝝁</m:t>
                        </m:r>
                        <m:r>
                          <a:rPr lang="en-US" altLang="ja-JP" sz="32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ja-JP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endParaRPr kumimoji="1" lang="en-US" altLang="ja-JP" sz="3200" b="1" dirty="0"/>
              </a:p>
              <a:p>
                <a:r>
                  <a:rPr lang="ja-JP" altLang="en-US" dirty="0"/>
                  <a:t>前提条件：年度とメーカーの相互作用はないと仮定する</a:t>
                </a:r>
                <a:br>
                  <a:rPr lang="en-US" altLang="ja-JP" dirty="0"/>
                </a:br>
                <a:r>
                  <a:rPr lang="ja-JP" altLang="en-US" dirty="0"/>
                  <a:t>　　相殺作用，相乗作用はない</a:t>
                </a:r>
                <a:br>
                  <a:rPr lang="en-US" altLang="ja-JP" dirty="0"/>
                </a:br>
                <a:r>
                  <a:rPr lang="ja-JP" altLang="en-US" dirty="0"/>
                  <a:t>注意：この前提条件が言えるときのみ</a:t>
                </a:r>
                <a:r>
                  <a:rPr lang="en-US" altLang="ja-JP" dirty="0"/>
                  <a:t>2</a:t>
                </a:r>
                <a:r>
                  <a:rPr lang="ja-JP" altLang="en-US" dirty="0"/>
                  <a:t>元配置分散分析繰り返しなし，が使える．</a:t>
                </a:r>
                <a:endParaRPr lang="en-US" altLang="ja-JP" dirty="0"/>
              </a:p>
              <a:p>
                <a:r>
                  <a:rPr kumimoji="1" lang="ja-JP" altLang="en-US" dirty="0"/>
                  <a:t>前提条件：正規性，等分散性</a:t>
                </a: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7E9EDB45-B00C-42F7-BFF9-4184A86C4A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280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4134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EE5E43-59DD-469D-ACAD-6BBBBC801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EXCEL</a:t>
            </a:r>
            <a:br>
              <a:rPr kumimoji="1" lang="en-US" altLang="ja-JP" dirty="0"/>
            </a:br>
            <a:r>
              <a:rPr kumimoji="1" lang="ja-JP" altLang="en-US" dirty="0"/>
              <a:t>データ</a:t>
            </a:r>
            <a:r>
              <a:rPr kumimoji="1" lang="en-US" altLang="ja-JP" dirty="0"/>
              <a:t>-&gt; </a:t>
            </a:r>
            <a:r>
              <a:rPr kumimoji="1" lang="ja-JP" altLang="en-US" dirty="0"/>
              <a:t>データ分析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DC6F12-6A4D-4FB1-B7DC-A90934143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ABA9166-E8D2-4D11-B0DB-C242C0D8A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432" y="1995759"/>
            <a:ext cx="8062927" cy="325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3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502AB1-FC9C-4D38-BB47-B04EDD0D1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F2965D-8C6F-4E39-BE65-1540CD21B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DAA683C-885B-4D05-B7EA-51392B3B4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852612"/>
            <a:ext cx="56388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158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1BCC984-679A-46F7-8758-80F63256B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898" y="598185"/>
            <a:ext cx="6321334" cy="595555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0E3A38-64F4-44F6-974E-B1E577DC3318}"/>
              </a:ext>
            </a:extLst>
          </p:cNvPr>
          <p:cNvSpPr txBox="1"/>
          <p:nvPr/>
        </p:nvSpPr>
        <p:spPr>
          <a:xfrm>
            <a:off x="8098971" y="1558834"/>
            <a:ext cx="2723823" cy="25853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トヨタの分散が</a:t>
            </a:r>
            <a:endParaRPr kumimoji="1" lang="en-US" altLang="ja-JP" dirty="0"/>
          </a:p>
          <a:p>
            <a:r>
              <a:rPr lang="ja-JP" altLang="en-US" dirty="0"/>
              <a:t>非常に小さい．</a:t>
            </a:r>
            <a:endParaRPr lang="en-US" altLang="ja-JP" dirty="0"/>
          </a:p>
          <a:p>
            <a:r>
              <a:rPr kumimoji="1" lang="ja-JP" altLang="en-US" dirty="0"/>
              <a:t>これは</a:t>
            </a:r>
            <a:r>
              <a:rPr kumimoji="1" lang="en-US" altLang="ja-JP" dirty="0"/>
              <a:t>demand control</a:t>
            </a:r>
          </a:p>
          <a:p>
            <a:r>
              <a:rPr lang="ja-JP" altLang="en-US" dirty="0"/>
              <a:t>が優れている証拠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等分散性が言えないので</a:t>
            </a:r>
            <a:endParaRPr lang="en-US" altLang="ja-JP" dirty="0"/>
          </a:p>
          <a:p>
            <a:r>
              <a:rPr kumimoji="1" lang="ja-JP" altLang="en-US" dirty="0"/>
              <a:t>この</a:t>
            </a:r>
            <a:r>
              <a:rPr kumimoji="1" lang="en-US" altLang="ja-JP" dirty="0"/>
              <a:t>ANOVA</a:t>
            </a:r>
            <a:r>
              <a:rPr kumimoji="1" lang="ja-JP" altLang="en-US" dirty="0"/>
              <a:t>の結果は</a:t>
            </a:r>
            <a:endParaRPr kumimoji="1" lang="en-US" altLang="ja-JP" dirty="0"/>
          </a:p>
          <a:p>
            <a:r>
              <a:rPr lang="ja-JP" altLang="en-US" dirty="0"/>
              <a:t>参考程度にみておいて</a:t>
            </a:r>
            <a:br>
              <a:rPr lang="en-US" altLang="ja-JP" dirty="0"/>
            </a:br>
            <a:r>
              <a:rPr lang="ja-JP" altLang="en-US" dirty="0"/>
              <a:t>ください．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857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F0A8B27D-99C7-4F70-AC2B-1906E9AC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メーカー別の分散の等分散性の検定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48EC6BB-C44C-4EDA-AEEC-A12264BD4897}"/>
                  </a:ext>
                </a:extLst>
              </p:cNvPr>
              <p:cNvSpPr txBox="1"/>
              <p:nvPr/>
            </p:nvSpPr>
            <p:spPr>
              <a:xfrm>
                <a:off x="975361" y="1814828"/>
                <a:ext cx="6096000" cy="4036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ja-JP" alt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ja-JP" altLang="en-US">
                                  <a:latin typeface="Cambria Math" panose="02040503050406030204" pitchFamily="18" charset="0"/>
                                </a:rPr>
                                <m:t>1030</m:t>
                              </m:r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,1074,1083</m:t>
                              </m:r>
                            </m:e>
                          </m:d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1025,1044,1060</m:t>
                              </m:r>
                            </m:e>
                          </m:d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997,960,838</m:t>
                              </m:r>
                            </m:e>
                          </m:d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996,1061,1076</m:t>
                              </m:r>
                            </m:e>
                          </m:d>
                          <m:r>
                            <a:rPr lang="ja-JP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ja-JP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ja-JP" altLang="en-US" i="0">
                                  <a:latin typeface="Cambria Math" panose="02040503050406030204" pitchFamily="18" charset="0"/>
                                </a:rPr>
                                <m:t>788,727,740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48EC6BB-C44C-4EDA-AEEC-A12264BD4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1" y="1814828"/>
                <a:ext cx="6096000" cy="403637"/>
              </a:xfrm>
              <a:prstGeom prst="rect">
                <a:avLst/>
              </a:prstGeom>
              <a:blipFill>
                <a:blip r:embed="rId2"/>
                <a:stretch>
                  <a:fillRect r="-427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図 9">
            <a:extLst>
              <a:ext uri="{FF2B5EF4-FFF2-40B4-BE49-F238E27FC236}">
                <a16:creationId xmlns:a16="http://schemas.microsoft.com/office/drawing/2014/main" id="{4F4F3CC5-04F3-4187-BD11-AC0384A07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163" y="2746244"/>
            <a:ext cx="3950600" cy="1549753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A073DE3-EFDF-4447-9632-E1504C8E1CA4}"/>
              </a:ext>
            </a:extLst>
          </p:cNvPr>
          <p:cNvSpPr txBox="1"/>
          <p:nvPr/>
        </p:nvSpPr>
        <p:spPr>
          <a:xfrm>
            <a:off x="1602377" y="5216434"/>
            <a:ext cx="75713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そもそも</a:t>
            </a:r>
            <a:r>
              <a:rPr kumimoji="1" lang="en-US" altLang="ja-JP" dirty="0"/>
              <a:t>n=3 </a:t>
            </a:r>
            <a:r>
              <a:rPr lang="ja-JP" altLang="en-US" dirty="0"/>
              <a:t>と小さいサイズなので，信頼できない．</a:t>
            </a:r>
            <a:endParaRPr lang="en-US" altLang="ja-JP" dirty="0"/>
          </a:p>
          <a:p>
            <a:r>
              <a:rPr kumimoji="1" lang="ja-JP" altLang="en-US" dirty="0"/>
              <a:t>それでもやってみると，有意水準５％で帰無仮説は棄却されなかった．</a:t>
            </a:r>
            <a:endParaRPr kumimoji="1" lang="en-US" altLang="ja-JP" dirty="0"/>
          </a:p>
          <a:p>
            <a:r>
              <a:rPr lang="ja-JP" altLang="en-US" dirty="0"/>
              <a:t>等分散性は否定されなかった．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1870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7F4AB33C-B500-47ED-960A-972433C47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0705" y="1825625"/>
            <a:ext cx="4744723" cy="4523624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352484F-65CD-4986-977D-E1B4C9857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dirty="0"/>
              <a:t>多重比較</a:t>
            </a:r>
            <a:br>
              <a:rPr lang="en-US" altLang="ja-JP" dirty="0"/>
            </a:br>
            <a:r>
              <a:rPr lang="ja-JP" altLang="en-US" sz="3600" dirty="0"/>
              <a:t>因子</a:t>
            </a:r>
            <a:r>
              <a:rPr lang="en-US" altLang="ja-JP" sz="3600" dirty="0"/>
              <a:t>1</a:t>
            </a:r>
            <a:r>
              <a:rPr lang="ja-JP" altLang="en-US" sz="3600" dirty="0"/>
              <a:t>（メーカー）による違いを詳細に比較する</a:t>
            </a:r>
            <a:endParaRPr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E638E860-BEC1-4514-9AC8-503A96B66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多重比較の方法は</a:t>
            </a:r>
            <a:r>
              <a:rPr lang="en-US" altLang="ja-JP" dirty="0"/>
              <a:t>Tukey</a:t>
            </a:r>
            <a:r>
              <a:rPr lang="ja-JP" altLang="en-US" dirty="0"/>
              <a:t>法を用いた</a:t>
            </a:r>
            <a:endParaRPr lang="en-US" altLang="ja-JP" dirty="0"/>
          </a:p>
          <a:p>
            <a:r>
              <a:rPr lang="ja-JP" altLang="en-US" dirty="0"/>
              <a:t>有意水準５％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課題：</a:t>
            </a:r>
            <a:r>
              <a:rPr lang="en-US" altLang="ja-JP" dirty="0"/>
              <a:t>Tukey</a:t>
            </a:r>
            <a:r>
              <a:rPr lang="ja-JP" altLang="en-US" dirty="0"/>
              <a:t>法の結果，有意差の</a:t>
            </a:r>
            <a:br>
              <a:rPr lang="en-US" altLang="ja-JP" dirty="0"/>
            </a:br>
            <a:r>
              <a:rPr lang="ja-JP" altLang="en-US" dirty="0"/>
              <a:t>あった組合せをすべて，会社名で</a:t>
            </a:r>
            <a:br>
              <a:rPr lang="en-US" altLang="ja-JP" dirty="0"/>
            </a:br>
            <a:r>
              <a:rPr lang="ja-JP" altLang="en-US" dirty="0"/>
              <a:t>述べよ．例：</a:t>
            </a:r>
            <a:r>
              <a:rPr lang="en-US" altLang="ja-JP" dirty="0"/>
              <a:t>A</a:t>
            </a:r>
            <a:r>
              <a:rPr lang="ja-JP" altLang="en-US" dirty="0"/>
              <a:t>社 </a:t>
            </a:r>
            <a:r>
              <a:rPr lang="en-US" altLang="ja-JP" dirty="0"/>
              <a:t>&gt; B</a:t>
            </a:r>
            <a:r>
              <a:rPr lang="ja-JP" altLang="en-US" dirty="0"/>
              <a:t>社</a:t>
            </a:r>
            <a:endParaRPr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0556254-ABFD-4310-93C2-30A1E18DA4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1408" y="2860958"/>
            <a:ext cx="8641721" cy="159328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7724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312</Words>
  <Application>Microsoft Office PowerPoint</Application>
  <PresentationFormat>ワイド画面</PresentationFormat>
  <Paragraphs>32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游ゴシック</vt:lpstr>
      <vt:lpstr>游ゴシック Light</vt:lpstr>
      <vt:lpstr>游明朝</vt:lpstr>
      <vt:lpstr>Arial</vt:lpstr>
      <vt:lpstr>Cambria Math</vt:lpstr>
      <vt:lpstr>Office テーマ</vt:lpstr>
      <vt:lpstr>ANOVA分析例 世界自動車メーカー販売台数ランキング</vt:lpstr>
      <vt:lpstr>出典 【2019年版】世界自動車メーカー販売台数ランキング ―トップは3年連続のVW https://automotive.ten-navi.com/article/31437/　（アクセス日7/10） </vt:lpstr>
      <vt:lpstr>2元配置分散分析(ANOVA)繰り返しなし</vt:lpstr>
      <vt:lpstr>EXCEL データ-&gt; データ分析</vt:lpstr>
      <vt:lpstr>PowerPoint プレゼンテーション</vt:lpstr>
      <vt:lpstr>PowerPoint プレゼンテーション</vt:lpstr>
      <vt:lpstr>メーカー別の分散の等分散性の検定</vt:lpstr>
      <vt:lpstr>多重比較 因子1（メーカー）による違いを詳細に比較する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Shirota Yukari</dc:creator>
  <cp:lastModifiedBy>Shirota Yukari</cp:lastModifiedBy>
  <cp:revision>8</cp:revision>
  <dcterms:created xsi:type="dcterms:W3CDTF">2020-07-14T22:47:41Z</dcterms:created>
  <dcterms:modified xsi:type="dcterms:W3CDTF">2020-07-14T23:58:01Z</dcterms:modified>
</cp:coreProperties>
</file>